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3"/>
  </p:notesMasterIdLst>
  <p:sldIdLst>
    <p:sldId id="256" r:id="rId2"/>
    <p:sldId id="319" r:id="rId3"/>
    <p:sldId id="257" r:id="rId4"/>
    <p:sldId id="293" r:id="rId5"/>
    <p:sldId id="259" r:id="rId6"/>
    <p:sldId id="260" r:id="rId7"/>
    <p:sldId id="262" r:id="rId8"/>
    <p:sldId id="263" r:id="rId9"/>
    <p:sldId id="294" r:id="rId10"/>
    <p:sldId id="264" r:id="rId11"/>
    <p:sldId id="289" r:id="rId12"/>
    <p:sldId id="265" r:id="rId13"/>
    <p:sldId id="266" r:id="rId14"/>
    <p:sldId id="290" r:id="rId15"/>
    <p:sldId id="267" r:id="rId16"/>
    <p:sldId id="269" r:id="rId17"/>
    <p:sldId id="302" r:id="rId18"/>
    <p:sldId id="306" r:id="rId19"/>
    <p:sldId id="307" r:id="rId20"/>
    <p:sldId id="308" r:id="rId21"/>
    <p:sldId id="309" r:id="rId22"/>
    <p:sldId id="310" r:id="rId23"/>
    <p:sldId id="311" r:id="rId24"/>
    <p:sldId id="312" r:id="rId25"/>
    <p:sldId id="304" r:id="rId26"/>
    <p:sldId id="305" r:id="rId27"/>
    <p:sldId id="314" r:id="rId28"/>
    <p:sldId id="315" r:id="rId29"/>
    <p:sldId id="316" r:id="rId30"/>
    <p:sldId id="317"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9"/>
    <p:restoredTop sz="95921"/>
  </p:normalViewPr>
  <p:slideViewPr>
    <p:cSldViewPr snapToGrid="0" snapToObjects="1">
      <p:cViewPr>
        <p:scale>
          <a:sx n="58" d="100"/>
          <a:sy n="58" d="100"/>
        </p:scale>
        <p:origin x="17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be54d6cb-761f-4aec-b214-5cfcb9fa6e02" providerId="ADAL" clId="{D4D800B3-10CC-4AA4-B28A-2F2F64DFAEC5}"/>
    <pc:docChg chg="modSld">
      <pc:chgData name="משה עופר" userId="be54d6cb-761f-4aec-b214-5cfcb9fa6e02" providerId="ADAL" clId="{D4D800B3-10CC-4AA4-B28A-2F2F64DFAEC5}" dt="2024-12-11T11:06:14.642" v="0" actId="20577"/>
      <pc:docMkLst>
        <pc:docMk/>
      </pc:docMkLst>
      <pc:sldChg chg="modSp mod">
        <pc:chgData name="משה עופר" userId="be54d6cb-761f-4aec-b214-5cfcb9fa6e02" providerId="ADAL" clId="{D4D800B3-10CC-4AA4-B28A-2F2F64DFAEC5}" dt="2024-12-11T11:06:14.642" v="0" actId="20577"/>
        <pc:sldMkLst>
          <pc:docMk/>
          <pc:sldMk cId="857098409" sldId="256"/>
        </pc:sldMkLst>
        <pc:spChg chg="mod">
          <ac:chgData name="משה עופר" userId="be54d6cb-761f-4aec-b214-5cfcb9fa6e02" providerId="ADAL" clId="{D4D800B3-10CC-4AA4-B28A-2F2F64DFAEC5}" dt="2024-12-11T11:06:14.642" v="0" actId="20577"/>
          <ac:spMkLst>
            <pc:docMk/>
            <pc:sldMk cId="857098409" sldId="256"/>
            <ac:spMk id="2" creationId="{A1C8CC72-8287-EE4D-8114-149296622EE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19545D-157D-47EA-BD12-F9C71929C56D}" type="doc">
      <dgm:prSet loTypeId="urn:microsoft.com/office/officeart/2005/8/layout/process2" loCatId="process" qsTypeId="urn:microsoft.com/office/officeart/2005/8/quickstyle/simple1" qsCatId="simple" csTypeId="urn:microsoft.com/office/officeart/2005/8/colors/accent1_2" csCatId="accent1" phldr="1"/>
      <dgm:spPr/>
    </dgm:pt>
    <dgm:pt modelId="{11060951-B919-4ECC-B848-16E9EF7CF7C5}">
      <dgm:prSet phldrT="[טקסט]"/>
      <dgm:spPr/>
      <dgm:t>
        <a:bodyPr/>
        <a:lstStyle/>
        <a:p>
          <a:pPr rtl="1"/>
          <a:r>
            <a:rPr lang="he-IL" dirty="0"/>
            <a:t>כתיבת טסטים על קוד ריק מתוכן</a:t>
          </a:r>
        </a:p>
      </dgm:t>
    </dgm:pt>
    <dgm:pt modelId="{3ECE151A-C540-4EFE-8891-4C61F52A0DCB}" type="parTrans" cxnId="{3C1FBD4E-7AE6-4866-BB3C-415C37350EFB}">
      <dgm:prSet/>
      <dgm:spPr/>
      <dgm:t>
        <a:bodyPr/>
        <a:lstStyle/>
        <a:p>
          <a:pPr rtl="1"/>
          <a:endParaRPr lang="he-IL"/>
        </a:p>
      </dgm:t>
    </dgm:pt>
    <dgm:pt modelId="{82DAD894-C5C4-4E4A-8DA7-2CD43B9472B5}" type="sibTrans" cxnId="{3C1FBD4E-7AE6-4866-BB3C-415C37350EFB}">
      <dgm:prSet/>
      <dgm:spPr/>
      <dgm:t>
        <a:bodyPr/>
        <a:lstStyle/>
        <a:p>
          <a:pPr rtl="1"/>
          <a:endParaRPr lang="he-IL"/>
        </a:p>
      </dgm:t>
    </dgm:pt>
    <dgm:pt modelId="{8A9AFA67-BC5A-4E12-AC21-FD01355DF517}">
      <dgm:prSet phldrT="[טקסט]"/>
      <dgm:spPr>
        <a:solidFill>
          <a:schemeClr val="accent1">
            <a:hueOff val="0"/>
            <a:satOff val="0"/>
            <a:lumOff val="0"/>
          </a:schemeClr>
        </a:solidFill>
      </dgm:spPr>
      <dgm:t>
        <a:bodyPr/>
        <a:lstStyle/>
        <a:p>
          <a:pPr rtl="1"/>
          <a:r>
            <a:rPr lang="he-IL" dirty="0"/>
            <a:t>כישלון אוטומטי בכל הטסטים</a:t>
          </a:r>
        </a:p>
      </dgm:t>
    </dgm:pt>
    <dgm:pt modelId="{D6D72FB0-2C14-4EF4-9491-68E39F56E1AD}" type="parTrans" cxnId="{520CFF63-E78B-4A1C-A0DE-ED4A30D007A4}">
      <dgm:prSet/>
      <dgm:spPr/>
      <dgm:t>
        <a:bodyPr/>
        <a:lstStyle/>
        <a:p>
          <a:pPr rtl="1"/>
          <a:endParaRPr lang="he-IL"/>
        </a:p>
      </dgm:t>
    </dgm:pt>
    <dgm:pt modelId="{8FC784F5-C533-4ACE-BD7F-51A016619E6E}" type="sibTrans" cxnId="{520CFF63-E78B-4A1C-A0DE-ED4A30D007A4}">
      <dgm:prSet/>
      <dgm:spPr/>
      <dgm:t>
        <a:bodyPr/>
        <a:lstStyle/>
        <a:p>
          <a:pPr rtl="1"/>
          <a:endParaRPr lang="he-IL"/>
        </a:p>
      </dgm:t>
    </dgm:pt>
    <dgm:pt modelId="{23E40CEB-51A1-4F53-A7DF-87400B2934A7}">
      <dgm:prSet phldrT="[טקסט]"/>
      <dgm:spPr/>
      <dgm:t>
        <a:bodyPr/>
        <a:lstStyle/>
        <a:p>
          <a:pPr rtl="1"/>
          <a:r>
            <a:rPr lang="he-IL" dirty="0"/>
            <a:t>כתיבת הקוד תוך מעבר הדרגתי של הטסטים</a:t>
          </a:r>
        </a:p>
      </dgm:t>
    </dgm:pt>
    <dgm:pt modelId="{B80EDB24-D41E-443B-BB90-19A2F02939DC}" type="parTrans" cxnId="{77EF073B-61D7-4C26-9920-F17DD0DC8573}">
      <dgm:prSet/>
      <dgm:spPr/>
      <dgm:t>
        <a:bodyPr/>
        <a:lstStyle/>
        <a:p>
          <a:pPr rtl="1"/>
          <a:endParaRPr lang="he-IL"/>
        </a:p>
      </dgm:t>
    </dgm:pt>
    <dgm:pt modelId="{6A7CC849-5D11-474D-813E-107D7B369D75}" type="sibTrans" cxnId="{77EF073B-61D7-4C26-9920-F17DD0DC8573}">
      <dgm:prSet/>
      <dgm:spPr/>
      <dgm:t>
        <a:bodyPr/>
        <a:lstStyle/>
        <a:p>
          <a:pPr rtl="1"/>
          <a:endParaRPr lang="he-IL"/>
        </a:p>
      </dgm:t>
    </dgm:pt>
    <dgm:pt modelId="{1D7BE9DA-FD92-41A9-B0F3-40DDEA4B4C86}" type="pres">
      <dgm:prSet presAssocID="{5A19545D-157D-47EA-BD12-F9C71929C56D}" presName="linearFlow" presStyleCnt="0">
        <dgm:presLayoutVars>
          <dgm:resizeHandles val="exact"/>
        </dgm:presLayoutVars>
      </dgm:prSet>
      <dgm:spPr/>
    </dgm:pt>
    <dgm:pt modelId="{A8F0E17E-19EB-47FD-9B1F-522B32CC52B0}" type="pres">
      <dgm:prSet presAssocID="{11060951-B919-4ECC-B848-16E9EF7CF7C5}" presName="node" presStyleLbl="node1" presStyleIdx="0" presStyleCnt="3" custLinFactNeighborX="0">
        <dgm:presLayoutVars>
          <dgm:bulletEnabled val="1"/>
        </dgm:presLayoutVars>
      </dgm:prSet>
      <dgm:spPr/>
    </dgm:pt>
    <dgm:pt modelId="{A767BB81-0F72-4330-97D2-D0BE6B532447}" type="pres">
      <dgm:prSet presAssocID="{82DAD894-C5C4-4E4A-8DA7-2CD43B9472B5}" presName="sibTrans" presStyleLbl="sibTrans2D1" presStyleIdx="0" presStyleCnt="2"/>
      <dgm:spPr/>
    </dgm:pt>
    <dgm:pt modelId="{9683211D-575B-4569-96DA-8D3C314B5D31}" type="pres">
      <dgm:prSet presAssocID="{82DAD894-C5C4-4E4A-8DA7-2CD43B9472B5}" presName="connectorText" presStyleLbl="sibTrans2D1" presStyleIdx="0" presStyleCnt="2"/>
      <dgm:spPr/>
    </dgm:pt>
    <dgm:pt modelId="{F8820502-483C-4B2F-BD79-DC77BA6DAC5F}" type="pres">
      <dgm:prSet presAssocID="{8A9AFA67-BC5A-4E12-AC21-FD01355DF517}" presName="node" presStyleLbl="node1" presStyleIdx="1" presStyleCnt="3">
        <dgm:presLayoutVars>
          <dgm:bulletEnabled val="1"/>
        </dgm:presLayoutVars>
      </dgm:prSet>
      <dgm:spPr/>
    </dgm:pt>
    <dgm:pt modelId="{60156EA7-37EC-4DAC-8400-6AFCA53257B1}" type="pres">
      <dgm:prSet presAssocID="{8FC784F5-C533-4ACE-BD7F-51A016619E6E}" presName="sibTrans" presStyleLbl="sibTrans2D1" presStyleIdx="1" presStyleCnt="2"/>
      <dgm:spPr/>
    </dgm:pt>
    <dgm:pt modelId="{7E670E3A-B260-41CF-9D69-DFD910C2A95A}" type="pres">
      <dgm:prSet presAssocID="{8FC784F5-C533-4ACE-BD7F-51A016619E6E}" presName="connectorText" presStyleLbl="sibTrans2D1" presStyleIdx="1" presStyleCnt="2"/>
      <dgm:spPr/>
    </dgm:pt>
    <dgm:pt modelId="{C49C27B0-4774-4689-AC29-08B17382C162}" type="pres">
      <dgm:prSet presAssocID="{23E40CEB-51A1-4F53-A7DF-87400B2934A7}" presName="node" presStyleLbl="node1" presStyleIdx="2" presStyleCnt="3">
        <dgm:presLayoutVars>
          <dgm:bulletEnabled val="1"/>
        </dgm:presLayoutVars>
      </dgm:prSet>
      <dgm:spPr/>
    </dgm:pt>
  </dgm:ptLst>
  <dgm:cxnLst>
    <dgm:cxn modelId="{23CB4A04-1E4D-4CDC-B903-F4926C135683}" type="presOf" srcId="{82DAD894-C5C4-4E4A-8DA7-2CD43B9472B5}" destId="{A767BB81-0F72-4330-97D2-D0BE6B532447}" srcOrd="0" destOrd="0" presId="urn:microsoft.com/office/officeart/2005/8/layout/process2"/>
    <dgm:cxn modelId="{77EF073B-61D7-4C26-9920-F17DD0DC8573}" srcId="{5A19545D-157D-47EA-BD12-F9C71929C56D}" destId="{23E40CEB-51A1-4F53-A7DF-87400B2934A7}" srcOrd="2" destOrd="0" parTransId="{B80EDB24-D41E-443B-BB90-19A2F02939DC}" sibTransId="{6A7CC849-5D11-474D-813E-107D7B369D75}"/>
    <dgm:cxn modelId="{520CFF63-E78B-4A1C-A0DE-ED4A30D007A4}" srcId="{5A19545D-157D-47EA-BD12-F9C71929C56D}" destId="{8A9AFA67-BC5A-4E12-AC21-FD01355DF517}" srcOrd="1" destOrd="0" parTransId="{D6D72FB0-2C14-4EF4-9491-68E39F56E1AD}" sibTransId="{8FC784F5-C533-4ACE-BD7F-51A016619E6E}"/>
    <dgm:cxn modelId="{946DB364-468E-4083-83EF-D23D21B67837}" type="presOf" srcId="{5A19545D-157D-47EA-BD12-F9C71929C56D}" destId="{1D7BE9DA-FD92-41A9-B0F3-40DDEA4B4C86}" srcOrd="0" destOrd="0" presId="urn:microsoft.com/office/officeart/2005/8/layout/process2"/>
    <dgm:cxn modelId="{6083BA67-8812-4832-B380-9C293D4B1458}" type="presOf" srcId="{8FC784F5-C533-4ACE-BD7F-51A016619E6E}" destId="{60156EA7-37EC-4DAC-8400-6AFCA53257B1}" srcOrd="0" destOrd="0" presId="urn:microsoft.com/office/officeart/2005/8/layout/process2"/>
    <dgm:cxn modelId="{1C1C544A-2215-422F-AE1F-BF86730767B7}" type="presOf" srcId="{8A9AFA67-BC5A-4E12-AC21-FD01355DF517}" destId="{F8820502-483C-4B2F-BD79-DC77BA6DAC5F}" srcOrd="0" destOrd="0" presId="urn:microsoft.com/office/officeart/2005/8/layout/process2"/>
    <dgm:cxn modelId="{3C1FBD4E-7AE6-4866-BB3C-415C37350EFB}" srcId="{5A19545D-157D-47EA-BD12-F9C71929C56D}" destId="{11060951-B919-4ECC-B848-16E9EF7CF7C5}" srcOrd="0" destOrd="0" parTransId="{3ECE151A-C540-4EFE-8891-4C61F52A0DCB}" sibTransId="{82DAD894-C5C4-4E4A-8DA7-2CD43B9472B5}"/>
    <dgm:cxn modelId="{428E4F50-6381-4B91-8CD1-88CAC79B2272}" type="presOf" srcId="{23E40CEB-51A1-4F53-A7DF-87400B2934A7}" destId="{C49C27B0-4774-4689-AC29-08B17382C162}" srcOrd="0" destOrd="0" presId="urn:microsoft.com/office/officeart/2005/8/layout/process2"/>
    <dgm:cxn modelId="{E40D1A8A-0803-4E5D-BACE-3C761292669E}" type="presOf" srcId="{8FC784F5-C533-4ACE-BD7F-51A016619E6E}" destId="{7E670E3A-B260-41CF-9D69-DFD910C2A95A}" srcOrd="1" destOrd="0" presId="urn:microsoft.com/office/officeart/2005/8/layout/process2"/>
    <dgm:cxn modelId="{C63BD08A-1AEA-4008-B51B-7B196122F59D}" type="presOf" srcId="{11060951-B919-4ECC-B848-16E9EF7CF7C5}" destId="{A8F0E17E-19EB-47FD-9B1F-522B32CC52B0}" srcOrd="0" destOrd="0" presId="urn:microsoft.com/office/officeart/2005/8/layout/process2"/>
    <dgm:cxn modelId="{CFDA73C3-2659-4CEC-A22D-4EB00B8D1F8B}" type="presOf" srcId="{82DAD894-C5C4-4E4A-8DA7-2CD43B9472B5}" destId="{9683211D-575B-4569-96DA-8D3C314B5D31}" srcOrd="1" destOrd="0" presId="urn:microsoft.com/office/officeart/2005/8/layout/process2"/>
    <dgm:cxn modelId="{06356867-D975-4B9A-8EA4-632641AE77C9}" type="presParOf" srcId="{1D7BE9DA-FD92-41A9-B0F3-40DDEA4B4C86}" destId="{A8F0E17E-19EB-47FD-9B1F-522B32CC52B0}" srcOrd="0" destOrd="0" presId="urn:microsoft.com/office/officeart/2005/8/layout/process2"/>
    <dgm:cxn modelId="{EBD86F64-0D8A-424C-BA10-E27B707DDCD8}" type="presParOf" srcId="{1D7BE9DA-FD92-41A9-B0F3-40DDEA4B4C86}" destId="{A767BB81-0F72-4330-97D2-D0BE6B532447}" srcOrd="1" destOrd="0" presId="urn:microsoft.com/office/officeart/2005/8/layout/process2"/>
    <dgm:cxn modelId="{E67B85FB-F512-4B8F-80AB-92F75CE8E2C4}" type="presParOf" srcId="{A767BB81-0F72-4330-97D2-D0BE6B532447}" destId="{9683211D-575B-4569-96DA-8D3C314B5D31}" srcOrd="0" destOrd="0" presId="urn:microsoft.com/office/officeart/2005/8/layout/process2"/>
    <dgm:cxn modelId="{789710CD-0877-4B29-9E5E-A4D7371C7F45}" type="presParOf" srcId="{1D7BE9DA-FD92-41A9-B0F3-40DDEA4B4C86}" destId="{F8820502-483C-4B2F-BD79-DC77BA6DAC5F}" srcOrd="2" destOrd="0" presId="urn:microsoft.com/office/officeart/2005/8/layout/process2"/>
    <dgm:cxn modelId="{6F44750F-9562-4F3B-BFCB-968A688E9666}" type="presParOf" srcId="{1D7BE9DA-FD92-41A9-B0F3-40DDEA4B4C86}" destId="{60156EA7-37EC-4DAC-8400-6AFCA53257B1}" srcOrd="3" destOrd="0" presId="urn:microsoft.com/office/officeart/2005/8/layout/process2"/>
    <dgm:cxn modelId="{75AB4F93-8749-4C6B-AD85-BB7A235B9BD1}" type="presParOf" srcId="{60156EA7-37EC-4DAC-8400-6AFCA53257B1}" destId="{7E670E3A-B260-41CF-9D69-DFD910C2A95A}" srcOrd="0" destOrd="0" presId="urn:microsoft.com/office/officeart/2005/8/layout/process2"/>
    <dgm:cxn modelId="{2BD25AE6-C038-4F54-9427-A0120AADF2B1}" type="presParOf" srcId="{1D7BE9DA-FD92-41A9-B0F3-40DDEA4B4C86}" destId="{C49C27B0-4774-4689-AC29-08B17382C16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0E17E-19EB-47FD-9B1F-522B32CC52B0}">
      <dsp:nvSpPr>
        <dsp:cNvPr id="0" name=""/>
        <dsp:cNvSpPr/>
      </dsp:nvSpPr>
      <dsp:spPr>
        <a:xfrm>
          <a:off x="147620" y="0"/>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טסטים על קוד ריק מתוכן</a:t>
          </a:r>
        </a:p>
      </dsp:txBody>
      <dsp:txXfrm>
        <a:off x="179482" y="31862"/>
        <a:ext cx="1894378" cy="1024110"/>
      </dsp:txXfrm>
    </dsp:sp>
    <dsp:sp modelId="{A767BB81-0F72-4330-97D2-D0BE6B532447}">
      <dsp:nvSpPr>
        <dsp:cNvPr id="0" name=""/>
        <dsp:cNvSpPr/>
      </dsp:nvSpPr>
      <dsp:spPr>
        <a:xfrm rot="5400000">
          <a:off x="922702" y="1115030"/>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1155824"/>
        <a:ext cx="293715" cy="285556"/>
      </dsp:txXfrm>
    </dsp:sp>
    <dsp:sp modelId="{F8820502-483C-4B2F-BD79-DC77BA6DAC5F}">
      <dsp:nvSpPr>
        <dsp:cNvPr id="0" name=""/>
        <dsp:cNvSpPr/>
      </dsp:nvSpPr>
      <dsp:spPr>
        <a:xfrm>
          <a:off x="147620" y="1631751"/>
          <a:ext cx="1958102" cy="1087834"/>
        </a:xfrm>
        <a:prstGeom prst="roundRect">
          <a:avLst>
            <a:gd name="adj" fmla="val 10000"/>
          </a:avLst>
        </a:prstGeom>
        <a:solidFill>
          <a:schemeClr val="accent1">
            <a:hueOff val="0"/>
            <a:satOff val="0"/>
            <a:lum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כישלון אוטומטי בכל הטסטים</a:t>
          </a:r>
        </a:p>
      </dsp:txBody>
      <dsp:txXfrm>
        <a:off x="179482" y="1663613"/>
        <a:ext cx="1894378" cy="1024110"/>
      </dsp:txXfrm>
    </dsp:sp>
    <dsp:sp modelId="{60156EA7-37EC-4DAC-8400-6AFCA53257B1}">
      <dsp:nvSpPr>
        <dsp:cNvPr id="0" name=""/>
        <dsp:cNvSpPr/>
      </dsp:nvSpPr>
      <dsp:spPr>
        <a:xfrm rot="5400000">
          <a:off x="922702" y="2746782"/>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2787576"/>
        <a:ext cx="293715" cy="285556"/>
      </dsp:txXfrm>
    </dsp:sp>
    <dsp:sp modelId="{C49C27B0-4774-4689-AC29-08B17382C162}">
      <dsp:nvSpPr>
        <dsp:cNvPr id="0" name=""/>
        <dsp:cNvSpPr/>
      </dsp:nvSpPr>
      <dsp:spPr>
        <a:xfrm>
          <a:off x="147620" y="3263503"/>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הקוד תוך מעבר הדרגתי של הטסטים</a:t>
          </a:r>
        </a:p>
      </dsp:txBody>
      <dsp:txXfrm>
        <a:off x="179482" y="3295365"/>
        <a:ext cx="1894378" cy="1024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LID4096"/>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5F8301E-617B-4045-809B-BC7A1FCCB473}" type="datetimeFigureOut">
              <a:rPr lang="LID4096" smtClean="0"/>
              <a:t>12/11/2024</a:t>
            </a:fld>
            <a:endParaRPr lang="LID4096"/>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LID4096"/>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LID4096"/>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660BE0D0-3878-496C-8F1D-3FA45793E6DD}" type="slidenum">
              <a:rPr lang="LID4096" smtClean="0"/>
              <a:t>‹#›</a:t>
            </a:fld>
            <a:endParaRPr lang="LID4096"/>
          </a:p>
        </p:txBody>
      </p:sp>
    </p:spTree>
    <p:extLst>
      <p:ext uri="{BB962C8B-B14F-4D97-AF65-F5344CB8AC3E}">
        <p14:creationId xmlns:p14="http://schemas.microsoft.com/office/powerpoint/2010/main" val="39011896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23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84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50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5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54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377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832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21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592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15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202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3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23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76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41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989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12/11/2024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57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a:t>תרגול 7</a:t>
            </a:r>
            <a:br>
              <a:rPr lang="he-IL" cap="none" dirty="0"/>
            </a:br>
            <a:endParaRPr lang="en-US" cap="none" dirty="0"/>
          </a:p>
        </p:txBody>
      </p:sp>
      <p:sp>
        <p:nvSpPr>
          <p:cNvPr id="9" name="Content Placeholder 2">
            <a:extLst>
              <a:ext uri="{FF2B5EF4-FFF2-40B4-BE49-F238E27FC236}">
                <a16:creationId xmlns:a16="http://schemas.microsoft.com/office/drawing/2014/main" id="{847B5514-3637-4F33-733A-ECF5E7BB8BCF}"/>
              </a:ext>
            </a:extLst>
          </p:cNvPr>
          <p:cNvSpPr txBox="1">
            <a:spLocks/>
          </p:cNvSpPr>
          <p:nvPr/>
        </p:nvSpPr>
        <p:spPr>
          <a:xfrm>
            <a:off x="2116773" y="4363719"/>
            <a:ext cx="9905998" cy="312420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000" dirty="0"/>
              <a:t>נושאים להיום:</a:t>
            </a:r>
          </a:p>
          <a:p>
            <a:pPr marL="342900" indent="-342900" algn="r" rtl="1">
              <a:buFont typeface="Arial" panose="020B0604020202020204" pitchFamily="34" charset="0"/>
              <a:buChar char="•"/>
            </a:pPr>
            <a:r>
              <a:rPr lang="he-IL" sz="2000" dirty="0"/>
              <a:t>טיפול בשגיאות וחריגים</a:t>
            </a:r>
            <a:endParaRPr lang="en-US" sz="2000" dirty="0"/>
          </a:p>
          <a:p>
            <a:pPr marL="342900" indent="-342900" algn="r" rtl="1">
              <a:buFont typeface="Arial" panose="020B0604020202020204" pitchFamily="34" charset="0"/>
              <a:buChar char="•"/>
            </a:pPr>
            <a:r>
              <a:rPr lang="en-US" sz="2000" dirty="0"/>
              <a:t>Junit</a:t>
            </a:r>
            <a:endParaRPr lang="he-IL" sz="2000" dirty="0"/>
          </a:p>
          <a:p>
            <a:pPr marL="342900" indent="-342900" algn="r" rtl="1">
              <a:buFont typeface="Arial" panose="020B0604020202020204" pitchFamily="34" charset="0"/>
              <a:buChar char="•"/>
            </a:pPr>
            <a:r>
              <a:rPr lang="he-IL" sz="2000" dirty="0"/>
              <a:t>תכנות גנרי</a:t>
            </a:r>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809201" y="183204"/>
            <a:ext cx="3977397" cy="5303196"/>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3"/>
          <a:stretch>
            <a:fillRect/>
          </a:stretch>
        </p:blipFill>
        <p:spPr>
          <a:xfrm>
            <a:off x="675158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4"/>
          <a:stretch>
            <a:fillRect/>
          </a:stretch>
        </p:blipFill>
        <p:spPr>
          <a:xfrm>
            <a:off x="6442685" y="5645365"/>
            <a:ext cx="4292600" cy="1092200"/>
          </a:xfrm>
          <a:prstGeom prst="rect">
            <a:avLst/>
          </a:prstGeom>
        </p:spPr>
      </p:pic>
      <p:grpSp>
        <p:nvGrpSpPr>
          <p:cNvPr id="5" name="קבוצה 4">
            <a:extLst>
              <a:ext uri="{FF2B5EF4-FFF2-40B4-BE49-F238E27FC236}">
                <a16:creationId xmlns:a16="http://schemas.microsoft.com/office/drawing/2014/main" id="{BF39A000-BB41-6CA6-2403-D8675595CB23}"/>
              </a:ext>
            </a:extLst>
          </p:cNvPr>
          <p:cNvGrpSpPr/>
          <p:nvPr/>
        </p:nvGrpSpPr>
        <p:grpSpPr>
          <a:xfrm>
            <a:off x="1149350" y="5745481"/>
            <a:ext cx="3441789" cy="685139"/>
            <a:chOff x="1149350" y="5745481"/>
            <a:chExt cx="3441789" cy="685139"/>
          </a:xfrm>
        </p:grpSpPr>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5"/>
            <a:stretch>
              <a:fillRect/>
            </a:stretch>
          </p:blipFill>
          <p:spPr>
            <a:xfrm>
              <a:off x="1187539" y="6011520"/>
              <a:ext cx="3403600" cy="419100"/>
            </a:xfrm>
            <a:prstGeom prst="rect">
              <a:avLst/>
            </a:prstGeom>
          </p:spPr>
        </p:pic>
        <p:sp>
          <p:nvSpPr>
            <p:cNvPr id="3" name="תיבת טקסט 2">
              <a:extLst>
                <a:ext uri="{FF2B5EF4-FFF2-40B4-BE49-F238E27FC236}">
                  <a16:creationId xmlns:a16="http://schemas.microsoft.com/office/drawing/2014/main" id="{5493E6D2-AEC4-D32D-264B-C7C5E0A2D8A7}"/>
                </a:ext>
              </a:extLst>
            </p:cNvPr>
            <p:cNvSpPr txBox="1"/>
            <p:nvPr/>
          </p:nvSpPr>
          <p:spPr>
            <a:xfrm>
              <a:off x="1149350" y="5745481"/>
              <a:ext cx="3441789" cy="276999"/>
            </a:xfrm>
            <a:prstGeom prst="rect">
              <a:avLst/>
            </a:prstGeom>
            <a:solidFill>
              <a:schemeClr val="bg1"/>
            </a:solidFill>
          </p:spPr>
          <p:txBody>
            <a:bodyPr wrap="square" rtlCol="1">
              <a:spAutoFit/>
            </a:bodyPr>
            <a:lstStyle/>
            <a:p>
              <a:r>
                <a:rPr lang="he-IL" sz="1200" dirty="0">
                  <a:solidFill>
                    <a:schemeClr val="tx1">
                      <a:lumMod val="75000"/>
                    </a:schemeClr>
                  </a:solidFill>
                  <a:latin typeface="Mitr Light" panose="020B0502040204020203" pitchFamily="2" charset="-34"/>
                </a:rPr>
                <a:t>5</a:t>
              </a:r>
            </a:p>
          </p:txBody>
        </p:sp>
      </p:grpSp>
    </p:spTree>
    <p:extLst>
      <p:ext uri="{BB962C8B-B14F-4D97-AF65-F5344CB8AC3E}">
        <p14:creationId xmlns:p14="http://schemas.microsoft.com/office/powerpoint/2010/main" val="24310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normAutofit fontScale="90000"/>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6" y="1787857"/>
            <a:ext cx="10091003" cy="2246769"/>
          </a:xfrm>
          <a:prstGeom prst="rect">
            <a:avLst/>
          </a:prstGeom>
        </p:spPr>
        <p:txBody>
          <a:bodyPr wrap="square">
            <a:spAutoFit/>
          </a:bodyPr>
          <a:lstStyle/>
          <a:p>
            <a:pPr algn="just"/>
            <a:r>
              <a:rPr lang="en-US" sz="2000" dirty="0"/>
              <a:t>The Java throw keyword is used to throw an exception explicitly.</a:t>
            </a:r>
          </a:p>
          <a:p>
            <a:pPr algn="just"/>
            <a:r>
              <a:rPr lang="en-US" sz="2000" dirty="0"/>
              <a:t>We specify the </a:t>
            </a:r>
            <a:r>
              <a:rPr lang="en-US" sz="2000" b="1" dirty="0"/>
              <a:t>exception</a:t>
            </a:r>
            <a:r>
              <a:rPr lang="en-US" sz="2000" dirty="0"/>
              <a:t> object which is to be thrown. </a:t>
            </a:r>
          </a:p>
          <a:p>
            <a:pPr algn="just"/>
            <a:r>
              <a:rPr lang="en-US" sz="2000" dirty="0"/>
              <a:t>The Exception has some message with it that provides the error description. These exceptions may be related to user inputs, server, etc.</a:t>
            </a:r>
          </a:p>
          <a:p>
            <a:pPr algn="just"/>
            <a:r>
              <a:rPr lang="en-US" sz="2000" dirty="0"/>
              <a:t>We can throw either checked or unchecked exceptions in Java by throw keyword. </a:t>
            </a:r>
          </a:p>
          <a:p>
            <a:pPr algn="just"/>
            <a:r>
              <a:rPr lang="en-US" sz="2000" dirty="0"/>
              <a:t>It is mainly used to throw a custom exception. </a:t>
            </a:r>
          </a:p>
          <a:p>
            <a:pPr algn="just"/>
            <a:r>
              <a:rPr lang="en-US" sz="2000" dirty="0"/>
              <a:t>We will discuss custom exceptions later in this section.</a:t>
            </a:r>
            <a:endParaRPr lang="en-US" sz="2000"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27796" y="4653194"/>
            <a:ext cx="10918209" cy="1015663"/>
          </a:xfrm>
          <a:prstGeom prst="rect">
            <a:avLst/>
          </a:prstGeom>
        </p:spPr>
        <p:txBody>
          <a:bodyPr wrap="square">
            <a:spAutoFit/>
          </a:bodyPr>
          <a:lstStyle/>
          <a:p>
            <a:r>
              <a:rPr lang="en-US" sz="2000" dirty="0"/>
              <a:t>We can also define our own set of conditions and throw an exception explicitly using throw keyword. For example, we can throw ArithmeticException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NullPointerException,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071803" y="154714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1D5E7C1E-54E6-B16B-45D5-CA6A4457B90A}"/>
              </a:ext>
            </a:extLst>
          </p:cNvPr>
          <p:cNvSpPr/>
          <p:nvPr/>
        </p:nvSpPr>
        <p:spPr>
          <a:xfrm>
            <a:off x="4932252" y="2642215"/>
            <a:ext cx="2124300" cy="923330"/>
          </a:xfrm>
          <a:prstGeom prst="rect">
            <a:avLst/>
          </a:prstGeom>
          <a:noFill/>
        </p:spPr>
        <p:txBody>
          <a:bodyPr wrap="none" lIns="91440" tIns="45720" rIns="91440" bIns="45720">
            <a:spAutoFit/>
          </a:bodyPr>
          <a:lstStyle/>
          <a:p>
            <a:pPr algn="ctr"/>
            <a:r>
              <a:rPr lang="en-US" sz="5400" b="1" dirty="0">
                <a:effectLst>
                  <a:outerShdw blurRad="50800" dist="63500" dir="2700000" algn="tl" rotWithShape="0">
                    <a:srgbClr val="000000">
                      <a:alpha val="48000"/>
                    </a:srgbClr>
                  </a:outerShdw>
                </a:effectLst>
                <a:latin typeface="+mj-lt"/>
                <a:ea typeface="+mj-ea"/>
                <a:cs typeface="+mj-cs"/>
              </a:rPr>
              <a:t>Junit</a:t>
            </a:r>
            <a:endParaRPr lang="he-IL" sz="5400" b="1" dirty="0">
              <a:effectLst>
                <a:outerShdw blurRad="50800" dist="63500" dir="2700000" algn="tl" rotWithShape="0">
                  <a:srgbClr val="000000">
                    <a:alpha val="48000"/>
                  </a:srgbClr>
                </a:outerShdw>
              </a:effectLst>
              <a:latin typeface="+mj-lt"/>
              <a:ea typeface="+mj-ea"/>
              <a:cs typeface="+mj-cs"/>
            </a:endParaRPr>
          </a:p>
        </p:txBody>
      </p:sp>
    </p:spTree>
    <p:extLst>
      <p:ext uri="{BB962C8B-B14F-4D97-AF65-F5344CB8AC3E}">
        <p14:creationId xmlns:p14="http://schemas.microsoft.com/office/powerpoint/2010/main" val="62763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913795" y="418297"/>
            <a:ext cx="10353761" cy="1326321"/>
          </a:xfrm>
        </p:spPr>
        <p:txBody>
          <a:bodyPr/>
          <a:lstStyle/>
          <a:p>
            <a:pPr algn="ctr" defTabSz="457200" rtl="1" eaLnBrk="1" latinLnBrk="0" hangingPunct="1">
              <a:spcBef>
                <a:spcPct val="0"/>
              </a:spcBef>
              <a:buNone/>
            </a:pPr>
            <a:r>
              <a:rPr lang="en-US" cap="none" dirty="0"/>
              <a:t>JUNIT</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2" y="1785258"/>
            <a:ext cx="10515599" cy="3853544"/>
          </a:xfrm>
        </p:spPr>
        <p:txBody>
          <a:bodyPr>
            <a:normAutofit/>
          </a:bodyPr>
          <a:lstStyle/>
          <a:p>
            <a:pPr marL="0" indent="0" algn="r" rtl="1">
              <a:buNone/>
            </a:pPr>
            <a:r>
              <a:rPr lang="en-US" sz="2800" cap="none" dirty="0">
                <a:solidFill>
                  <a:schemeClr val="tx1"/>
                </a:solidFill>
              </a:rPr>
              <a:t>JUNIT</a:t>
            </a:r>
            <a:r>
              <a:rPr lang="he-IL" sz="2800" cap="none" dirty="0">
                <a:solidFill>
                  <a:schemeClr val="tx1"/>
                </a:solidFill>
              </a:rPr>
              <a:t> הינה מחלקה שמטרתה לספק פלטפורמה לבדיקת הקוד שלנו בצורה קלה ומהירה</a:t>
            </a:r>
          </a:p>
          <a:p>
            <a:pPr marL="0" indent="0" algn="r" rtl="1">
              <a:buNone/>
            </a:pPr>
            <a:r>
              <a:rPr lang="he-IL" sz="2800" dirty="0">
                <a:latin typeface="Droid Sans Mono"/>
              </a:rPr>
              <a:t>באמצעות המחלקה נוכל לבדוק בצורה אוטומטית את הקוד שלנו ולכסות את כל מקרי הקצה הנדרשים</a:t>
            </a:r>
          </a:p>
          <a:p>
            <a:pPr marL="0" indent="0" algn="r" rtl="1">
              <a:buNone/>
            </a:pPr>
            <a:r>
              <a:rPr lang="he-IL" sz="2800" cap="none" dirty="0">
                <a:solidFill>
                  <a:schemeClr val="tx1"/>
                </a:solidFill>
                <a:latin typeface="Droid Sans Mono"/>
              </a:rPr>
              <a:t>המחלקה הזו שונה ממחלקות סטנדרטיות והיא מתאפיינת בסינטקס שונה ובצורת הרצה שונה</a:t>
            </a:r>
          </a:p>
        </p:txBody>
      </p:sp>
    </p:spTree>
    <p:extLst>
      <p:ext uri="{BB962C8B-B14F-4D97-AF65-F5344CB8AC3E}">
        <p14:creationId xmlns:p14="http://schemas.microsoft.com/office/powerpoint/2010/main" val="232159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AC1B07-B757-75B8-B932-DE8136F697C2}"/>
              </a:ext>
            </a:extLst>
          </p:cNvPr>
          <p:cNvSpPr>
            <a:spLocks noGrp="1"/>
          </p:cNvSpPr>
          <p:nvPr>
            <p:ph type="title"/>
          </p:nvPr>
        </p:nvSpPr>
        <p:spPr>
          <a:xfrm>
            <a:off x="838199" y="365125"/>
            <a:ext cx="10515600" cy="1325563"/>
          </a:xfrm>
        </p:spPr>
        <p:txBody>
          <a:bodyPr/>
          <a:lstStyle/>
          <a:p>
            <a:pPr algn="ctr"/>
            <a:r>
              <a:rPr lang="he-IL" dirty="0"/>
              <a:t>תכנות מונחה בדיקות</a:t>
            </a:r>
          </a:p>
        </p:txBody>
      </p:sp>
      <p:graphicFrame>
        <p:nvGraphicFramePr>
          <p:cNvPr id="6" name="מציין מיקום תוכן 5">
            <a:extLst>
              <a:ext uri="{FF2B5EF4-FFF2-40B4-BE49-F238E27FC236}">
                <a16:creationId xmlns:a16="http://schemas.microsoft.com/office/drawing/2014/main" id="{F59AFA97-964C-D041-758C-7C5B870F2F89}"/>
              </a:ext>
            </a:extLst>
          </p:cNvPr>
          <p:cNvGraphicFramePr>
            <a:graphicFrameLocks noGrp="1"/>
          </p:cNvGraphicFramePr>
          <p:nvPr>
            <p:ph idx="1"/>
          </p:nvPr>
        </p:nvGraphicFramePr>
        <p:xfrm>
          <a:off x="5018315" y="1908402"/>
          <a:ext cx="2253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תיבת טקסט 6">
            <a:extLst>
              <a:ext uri="{FF2B5EF4-FFF2-40B4-BE49-F238E27FC236}">
                <a16:creationId xmlns:a16="http://schemas.microsoft.com/office/drawing/2014/main" id="{CD7C6C25-03A9-BB29-3358-12574067CAFC}"/>
              </a:ext>
            </a:extLst>
          </p:cNvPr>
          <p:cNvSpPr txBox="1"/>
          <p:nvPr/>
        </p:nvSpPr>
        <p:spPr>
          <a:xfrm>
            <a:off x="7913915" y="1452581"/>
            <a:ext cx="3820886" cy="5262979"/>
          </a:xfrm>
          <a:prstGeom prst="rect">
            <a:avLst/>
          </a:prstGeom>
          <a:noFill/>
        </p:spPr>
        <p:txBody>
          <a:bodyPr wrap="square" rtlCol="1">
            <a:spAutoFit/>
          </a:bodyPr>
          <a:lstStyle/>
          <a:p>
            <a:pPr algn="ctr"/>
            <a:r>
              <a:rPr lang="he-IL" sz="2400" b="1" dirty="0"/>
              <a:t>יתרונות</a:t>
            </a:r>
          </a:p>
          <a:p>
            <a:pPr algn="ctr"/>
            <a:endParaRPr lang="he-IL" sz="2400" b="1" dirty="0"/>
          </a:p>
          <a:p>
            <a:pPr marL="285750" indent="-285750">
              <a:buFont typeface="Arial" panose="020B0604020202020204" pitchFamily="34" charset="0"/>
              <a:buChar char="•"/>
            </a:pPr>
            <a:r>
              <a:rPr lang="he-IL" sz="2400" dirty="0"/>
              <a:t>מכריח תכנון של מבנה הפרויקט מראש</a:t>
            </a:r>
          </a:p>
          <a:p>
            <a:endParaRPr lang="he-IL" sz="2400" dirty="0"/>
          </a:p>
          <a:p>
            <a:pPr marL="285750" indent="-285750">
              <a:buFont typeface="Arial" panose="020B0604020202020204" pitchFamily="34" charset="0"/>
              <a:buChar char="•"/>
            </a:pPr>
            <a:r>
              <a:rPr lang="he-IL" sz="2400" dirty="0"/>
              <a:t>מאפשר חשיבה על מקרי קצה אופציונאליים</a:t>
            </a:r>
          </a:p>
          <a:p>
            <a:endParaRPr lang="he-IL" sz="2400" dirty="0"/>
          </a:p>
          <a:p>
            <a:pPr marL="285750" indent="-285750">
              <a:buFont typeface="Arial" panose="020B0604020202020204" pitchFamily="34" charset="0"/>
              <a:buChar char="•"/>
            </a:pPr>
            <a:r>
              <a:rPr lang="he-IL" sz="2400" dirty="0"/>
              <a:t>סדר הטסטים מהווה תכנית עבודה לכתיבת הקוד</a:t>
            </a:r>
          </a:p>
          <a:p>
            <a:endParaRPr lang="he-IL" sz="2400" dirty="0"/>
          </a:p>
          <a:p>
            <a:pPr marL="285750" indent="-285750">
              <a:buFont typeface="Arial" panose="020B0604020202020204" pitchFamily="34" charset="0"/>
              <a:buChar char="•"/>
            </a:pPr>
            <a:r>
              <a:rPr lang="he-IL" sz="2400" dirty="0"/>
              <a:t>מאפשר שינויים בקוד תוך בקרה שהמערכת לא נפגעה מהשינוי</a:t>
            </a:r>
            <a:endParaRPr lang="en-US" sz="2400" dirty="0"/>
          </a:p>
        </p:txBody>
      </p:sp>
      <p:sp>
        <p:nvSpPr>
          <p:cNvPr id="8" name="תיבת טקסט 7">
            <a:extLst>
              <a:ext uri="{FF2B5EF4-FFF2-40B4-BE49-F238E27FC236}">
                <a16:creationId xmlns:a16="http://schemas.microsoft.com/office/drawing/2014/main" id="{3C7584D3-0C49-2227-7E3C-200942A071EE}"/>
              </a:ext>
            </a:extLst>
          </p:cNvPr>
          <p:cNvSpPr txBox="1"/>
          <p:nvPr/>
        </p:nvSpPr>
        <p:spPr>
          <a:xfrm>
            <a:off x="555172" y="1452581"/>
            <a:ext cx="3820886" cy="5324535"/>
          </a:xfrm>
          <a:prstGeom prst="rect">
            <a:avLst/>
          </a:prstGeom>
          <a:noFill/>
        </p:spPr>
        <p:txBody>
          <a:bodyPr wrap="square" rtlCol="1">
            <a:spAutoFit/>
          </a:bodyPr>
          <a:lstStyle/>
          <a:p>
            <a:pPr algn="ctr"/>
            <a:r>
              <a:rPr lang="he-IL" sz="2400" b="1" dirty="0"/>
              <a:t>חסרונות</a:t>
            </a:r>
          </a:p>
          <a:p>
            <a:endParaRPr lang="he-IL" sz="2400" dirty="0"/>
          </a:p>
          <a:p>
            <a:pPr marL="285750" indent="-285750">
              <a:buFont typeface="Arial" panose="020B0604020202020204" pitchFamily="34" charset="0"/>
              <a:buChar char="•"/>
            </a:pPr>
            <a:r>
              <a:rPr lang="he-IL" sz="2400" dirty="0"/>
              <a:t>לוקח זמן רב יותר לכתוב טסטים לפני כתיבת הקוד</a:t>
            </a:r>
          </a:p>
          <a:p>
            <a:endParaRPr lang="he-IL" sz="2400" dirty="0"/>
          </a:p>
          <a:p>
            <a:pPr marL="285750" indent="-285750">
              <a:buFont typeface="Arial" panose="020B0604020202020204" pitchFamily="34" charset="0"/>
              <a:buChar char="•"/>
            </a:pPr>
            <a:r>
              <a:rPr lang="he-IL" sz="2400" dirty="0"/>
              <a:t>חלקים מסוימים בקוד עלולים שלא להיבדק</a:t>
            </a:r>
          </a:p>
          <a:p>
            <a:endParaRPr lang="he-IL" sz="2400" dirty="0"/>
          </a:p>
          <a:p>
            <a:pPr marL="285750" indent="-285750">
              <a:buFont typeface="Arial" panose="020B0604020202020204" pitchFamily="34" charset="0"/>
              <a:buChar char="•"/>
            </a:pPr>
            <a:r>
              <a:rPr lang="he-IL" sz="2400" dirty="0"/>
              <a:t>השקעה מוגזמת בטסטים על פני השקעה בכתיבת הקוד</a:t>
            </a:r>
          </a:p>
          <a:p>
            <a:endParaRPr lang="he-IL" sz="2400" dirty="0"/>
          </a:p>
          <a:p>
            <a:pPr marL="285750" indent="-285750">
              <a:buFont typeface="Arial" panose="020B0604020202020204" pitchFamily="34" charset="0"/>
              <a:buChar char="•"/>
            </a:pPr>
            <a:r>
              <a:rPr lang="he-IL" sz="2400" dirty="0"/>
              <a:t>כל שינוי בקוד יצריך שינוי כפול – גם בטסטים</a:t>
            </a:r>
          </a:p>
          <a:p>
            <a:endParaRPr lang="en-US" sz="2800" dirty="0"/>
          </a:p>
        </p:txBody>
      </p:sp>
    </p:spTree>
    <p:extLst>
      <p:ext uri="{BB962C8B-B14F-4D97-AF65-F5344CB8AC3E}">
        <p14:creationId xmlns:p14="http://schemas.microsoft.com/office/powerpoint/2010/main" val="162636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D21FE-F3FC-B71F-FB0D-5C60D1B00D9D}"/>
              </a:ext>
            </a:extLst>
          </p:cNvPr>
          <p:cNvSpPr>
            <a:spLocks noGrp="1"/>
          </p:cNvSpPr>
          <p:nvPr>
            <p:ph type="title"/>
          </p:nvPr>
        </p:nvSpPr>
        <p:spPr>
          <a:xfrm>
            <a:off x="919119" y="2765839"/>
            <a:ext cx="10353761" cy="1326321"/>
          </a:xfrm>
        </p:spPr>
        <p:txBody>
          <a:bodyPr>
            <a:normAutofit/>
          </a:bodyPr>
          <a:lstStyle/>
          <a:p>
            <a:r>
              <a:rPr lang="en-US" sz="7200" cap="none" dirty="0"/>
              <a:t>Exceptions</a:t>
            </a:r>
            <a:endParaRPr lang="he-IL" sz="7200" dirty="0"/>
          </a:p>
        </p:txBody>
      </p:sp>
    </p:spTree>
    <p:extLst>
      <p:ext uri="{BB962C8B-B14F-4D97-AF65-F5344CB8AC3E}">
        <p14:creationId xmlns:p14="http://schemas.microsoft.com/office/powerpoint/2010/main" val="15649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 syntax</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690688"/>
            <a:ext cx="10515600" cy="3948113"/>
          </a:xfrm>
        </p:spPr>
        <p:txBody>
          <a:bodyPr>
            <a:normAutofit/>
          </a:bodyPr>
          <a:lstStyle/>
          <a:p>
            <a:pPr algn="r" rtl="1"/>
            <a:r>
              <a:rPr lang="he-IL" sz="2400" cap="none" dirty="0">
                <a:solidFill>
                  <a:schemeClr val="tx1"/>
                </a:solidFill>
              </a:rPr>
              <a:t>המתודות שנכתוב במחלקת טסט יהיו בעצם טסטים. כל מתודה שמסומנת מעליה </a:t>
            </a:r>
            <a:r>
              <a:rPr lang="he-IL" sz="2400" cap="none" dirty="0" err="1">
                <a:solidFill>
                  <a:schemeClr val="tx1"/>
                </a:solidFill>
              </a:rPr>
              <a:t>האנוטציה</a:t>
            </a:r>
            <a:r>
              <a:rPr lang="he-IL" sz="2400" cap="none" dirty="0">
                <a:solidFill>
                  <a:schemeClr val="tx1"/>
                </a:solidFill>
              </a:rPr>
              <a:t> </a:t>
            </a:r>
            <a:r>
              <a:rPr lang="en-US" sz="2400" b="1" cap="none" dirty="0">
                <a:solidFill>
                  <a:schemeClr val="tx1"/>
                </a:solidFill>
              </a:rPr>
              <a:t>@Test</a:t>
            </a:r>
            <a:r>
              <a:rPr lang="he-IL" sz="2400" cap="none" dirty="0">
                <a:solidFill>
                  <a:schemeClr val="tx1"/>
                </a:solidFill>
              </a:rPr>
              <a:t> היא מתודה של טסט. </a:t>
            </a:r>
          </a:p>
          <a:p>
            <a:pPr algn="r" rtl="1"/>
            <a:r>
              <a:rPr lang="he-IL" sz="2400" cap="none" dirty="0">
                <a:solidFill>
                  <a:schemeClr val="tx1"/>
                </a:solidFill>
              </a:rPr>
              <a:t>ישנם המון </a:t>
            </a:r>
            <a:r>
              <a:rPr lang="he-IL" sz="2400" cap="none" dirty="0" err="1">
                <a:solidFill>
                  <a:schemeClr val="tx1"/>
                </a:solidFill>
              </a:rPr>
              <a:t>אנוטציות</a:t>
            </a:r>
            <a:r>
              <a:rPr lang="he-IL" sz="2400" cap="none" dirty="0">
                <a:solidFill>
                  <a:schemeClr val="tx1"/>
                </a:solidFill>
              </a:rPr>
              <a:t> שאפשר להוסיף למתודות במחלקה, ויש לזכור שהמחלקה הזאת היא מחלקה רגילה לכל דבר, גם לה אפשר ליצור תכונות ואפילו לאתחל ולעדכן אותן בין טסט לטסט.</a:t>
            </a:r>
          </a:p>
          <a:p>
            <a:pPr algn="r" rtl="1"/>
            <a:r>
              <a:rPr lang="he-IL" sz="2400" cap="none" dirty="0" err="1">
                <a:solidFill>
                  <a:schemeClr val="tx1"/>
                </a:solidFill>
              </a:rPr>
              <a:t>אנוטציות</a:t>
            </a:r>
            <a:r>
              <a:rPr lang="he-IL" sz="2400" cap="none" dirty="0">
                <a:solidFill>
                  <a:schemeClr val="tx1"/>
                </a:solidFill>
              </a:rPr>
              <a:t> נוספות שאפשר להוסיף הן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BeforeAll</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AfterAll</a:t>
            </a:r>
            <a:r>
              <a:rPr lang="he-IL" sz="2400" cap="none" dirty="0">
                <a:solidFill>
                  <a:schemeClr val="tx1"/>
                </a:solidFill>
                <a:effectLst/>
                <a:latin typeface="Droid Sans Mono"/>
              </a:rPr>
              <a:t> </a:t>
            </a:r>
            <a:r>
              <a:rPr lang="en-US" sz="2400" cap="none" dirty="0">
                <a:solidFill>
                  <a:schemeClr val="tx1"/>
                </a:solidFill>
                <a:effectLst/>
                <a:latin typeface="Droid Sans Mono"/>
              </a:rPr>
              <a:t>@Disabled</a:t>
            </a:r>
            <a:r>
              <a:rPr lang="he-IL" sz="2400" cap="none" dirty="0">
                <a:solidFill>
                  <a:schemeClr val="tx1"/>
                </a:solidFill>
                <a:effectLst/>
                <a:latin typeface="Droid Sans Mono"/>
              </a:rPr>
              <a:t> </a:t>
            </a:r>
            <a:r>
              <a:rPr lang="en-US" sz="2400" cap="none" dirty="0">
                <a:solidFill>
                  <a:schemeClr val="tx1"/>
                </a:solidFill>
                <a:effectLst/>
                <a:latin typeface="Droid Sans Mono"/>
              </a:rPr>
              <a:t>@Timeout</a:t>
            </a:r>
            <a:r>
              <a:rPr lang="he-IL" sz="2400" cap="none" dirty="0">
                <a:solidFill>
                  <a:schemeClr val="tx1"/>
                </a:solidFill>
                <a:effectLst/>
                <a:latin typeface="Droid Sans Mono"/>
              </a:rPr>
              <a:t> </a:t>
            </a:r>
            <a:endParaRPr lang="he-IL" sz="2400" cap="none" dirty="0">
              <a:solidFill>
                <a:schemeClr val="tx1"/>
              </a:solidFill>
              <a:latin typeface="Droid Sans Mono"/>
            </a:endParaRPr>
          </a:p>
          <a:p>
            <a:pPr algn="r" rtl="1"/>
            <a:r>
              <a:rPr lang="en-US" sz="2400" cap="none" dirty="0">
                <a:solidFill>
                  <a:srgbClr val="FFC000"/>
                </a:solidFill>
                <a:latin typeface="Droid Sans Mono"/>
                <a:hlinkClick r:id="rId2">
                  <a:extLst>
                    <a:ext uri="{A12FA001-AC4F-418D-AE19-62706E023703}">
                      <ahyp:hlinkClr xmlns:ahyp="http://schemas.microsoft.com/office/drawing/2018/hyperlinkcolor" val="tx"/>
                    </a:ext>
                  </a:extLst>
                </a:hlinkClick>
              </a:rPr>
              <a:t>https://junit.org/junit5/docs/current/user-guide/</a:t>
            </a:r>
            <a:endParaRPr lang="en-US" sz="2400" cap="none" dirty="0">
              <a:solidFill>
                <a:srgbClr val="FFC000"/>
              </a:solidFill>
            </a:endParaRPr>
          </a:p>
        </p:txBody>
      </p:sp>
    </p:spTree>
    <p:extLst>
      <p:ext uri="{BB962C8B-B14F-4D97-AF65-F5344CB8AC3E}">
        <p14:creationId xmlns:p14="http://schemas.microsoft.com/office/powerpoint/2010/main" val="156542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9182-E3C4-BB49-B4B2-CDD48A4DCDCC}"/>
              </a:ext>
            </a:extLst>
          </p:cNvPr>
          <p:cNvSpPr>
            <a:spLocks noGrp="1"/>
          </p:cNvSpPr>
          <p:nvPr>
            <p:ph type="title"/>
          </p:nvPr>
        </p:nvSpPr>
        <p:spPr>
          <a:xfrm>
            <a:off x="1141413" y="132080"/>
            <a:ext cx="9905998" cy="1905000"/>
          </a:xfrm>
        </p:spPr>
        <p:txBody>
          <a:bodyPr/>
          <a:lstStyle/>
          <a:p>
            <a:pPr algn="ctr" rtl="1"/>
            <a:r>
              <a:rPr lang="en-US" cap="none" dirty="0"/>
              <a:t>JUNIT syntax</a:t>
            </a:r>
            <a:endParaRPr lang="en-US" dirty="0"/>
          </a:p>
        </p:txBody>
      </p:sp>
      <p:sp>
        <p:nvSpPr>
          <p:cNvPr id="3" name="Content Placeholder 2">
            <a:extLst>
              <a:ext uri="{FF2B5EF4-FFF2-40B4-BE49-F238E27FC236}">
                <a16:creationId xmlns:a16="http://schemas.microsoft.com/office/drawing/2014/main" id="{834F7896-4507-584A-BD63-B0354177AE12}"/>
              </a:ext>
            </a:extLst>
          </p:cNvPr>
          <p:cNvSpPr>
            <a:spLocks noGrp="1"/>
          </p:cNvSpPr>
          <p:nvPr>
            <p:ph idx="1"/>
          </p:nvPr>
        </p:nvSpPr>
        <p:spPr>
          <a:xfrm>
            <a:off x="589280" y="1757680"/>
            <a:ext cx="10861039" cy="4460239"/>
          </a:xfrm>
        </p:spPr>
        <p:txBody>
          <a:bodyPr>
            <a:normAutofit fontScale="92500"/>
          </a:bodyPr>
          <a:lstStyle/>
          <a:p>
            <a:pPr algn="r" rtl="1"/>
            <a:r>
              <a:rPr lang="en-US" sz="2400" cap="none" dirty="0">
                <a:solidFill>
                  <a:schemeClr val="tx1"/>
                </a:solidFill>
              </a:rPr>
              <a:t>@Test</a:t>
            </a:r>
            <a:r>
              <a:rPr lang="he-IL" sz="2400" cap="none" dirty="0">
                <a:solidFill>
                  <a:schemeClr val="tx1"/>
                </a:solidFill>
              </a:rPr>
              <a:t> – מייצג שהמתודה היא טסט </a:t>
            </a:r>
          </a:p>
          <a:p>
            <a:pPr algn="r" rtl="1"/>
            <a:r>
              <a:rPr lang="en-US" sz="2400" cap="none" dirty="0">
                <a:solidFill>
                  <a:schemeClr val="tx1"/>
                </a:solidFill>
              </a:rPr>
              <a:t>@</a:t>
            </a:r>
            <a:r>
              <a:rPr lang="en-US" sz="2400" cap="none" dirty="0" err="1">
                <a:solidFill>
                  <a:schemeClr val="tx1"/>
                </a:solidFill>
              </a:rPr>
              <a:t>AfterEach</a:t>
            </a:r>
            <a:r>
              <a:rPr lang="he-IL" sz="2400" cap="none" dirty="0">
                <a:solidFill>
                  <a:schemeClr val="tx1"/>
                </a:solidFill>
              </a:rPr>
              <a:t> – המתודה תרוץ אחרי כל אחד מהטסטים</a:t>
            </a:r>
          </a:p>
          <a:p>
            <a:pPr algn="r" rtl="1"/>
            <a:r>
              <a:rPr lang="en-US" sz="2400" cap="none" dirty="0">
                <a:solidFill>
                  <a:schemeClr val="tx1"/>
                </a:solidFill>
              </a:rPr>
              <a:t>@</a:t>
            </a:r>
            <a:r>
              <a:rPr lang="en-US" sz="2400" cap="none" dirty="0" err="1">
                <a:solidFill>
                  <a:schemeClr val="tx1"/>
                </a:solidFill>
              </a:rPr>
              <a:t>BeforeEach</a:t>
            </a:r>
            <a:r>
              <a:rPr lang="he-IL" sz="2400" cap="none" dirty="0">
                <a:solidFill>
                  <a:schemeClr val="tx1"/>
                </a:solidFill>
              </a:rPr>
              <a:t> – המתודה תרוץ לפני כל אחד מהטסטים</a:t>
            </a:r>
          </a:p>
          <a:p>
            <a:pPr algn="r" rtl="1"/>
            <a:r>
              <a:rPr lang="en-US" sz="2400" cap="none" dirty="0">
                <a:solidFill>
                  <a:schemeClr val="tx1"/>
                </a:solidFill>
              </a:rPr>
              <a:t>@</a:t>
            </a:r>
            <a:r>
              <a:rPr lang="en-US" sz="2400" cap="none" dirty="0" err="1">
                <a:solidFill>
                  <a:schemeClr val="tx1"/>
                </a:solidFill>
              </a:rPr>
              <a:t>BeforeAll</a:t>
            </a:r>
            <a:r>
              <a:rPr lang="he-IL" sz="2400" cap="none" dirty="0">
                <a:solidFill>
                  <a:schemeClr val="tx1"/>
                </a:solidFill>
              </a:rPr>
              <a:t> – מתודה שתרוץ לפני כל הטסטים</a:t>
            </a:r>
          </a:p>
          <a:p>
            <a:pPr algn="r" rtl="1"/>
            <a:r>
              <a:rPr lang="en-US" sz="2400" cap="none" dirty="0">
                <a:solidFill>
                  <a:schemeClr val="tx1"/>
                </a:solidFill>
              </a:rPr>
              <a:t>@</a:t>
            </a:r>
            <a:r>
              <a:rPr lang="en-US" sz="2400" cap="none" dirty="0" err="1">
                <a:solidFill>
                  <a:schemeClr val="tx1"/>
                </a:solidFill>
              </a:rPr>
              <a:t>AfterAll</a:t>
            </a:r>
            <a:r>
              <a:rPr lang="he-IL" sz="2400" cap="none" dirty="0">
                <a:solidFill>
                  <a:schemeClr val="tx1"/>
                </a:solidFill>
              </a:rPr>
              <a:t> -  מתודה שתרוץ אחרי כל הטסטים</a:t>
            </a:r>
          </a:p>
          <a:p>
            <a:pPr algn="r" rtl="1"/>
            <a:r>
              <a:rPr lang="en-US" sz="2400" cap="none" dirty="0">
                <a:solidFill>
                  <a:schemeClr val="tx1"/>
                </a:solidFill>
              </a:rPr>
              <a:t>@Timeout</a:t>
            </a:r>
            <a:r>
              <a:rPr lang="he-IL" sz="2400" cap="none" dirty="0">
                <a:solidFill>
                  <a:schemeClr val="tx1"/>
                </a:solidFill>
              </a:rPr>
              <a:t> – המתודה שמה זמן מקסימלי שבו הטסט יכול לרוץ ואם הוא חורג מהזמן הזה הטסט נכשל. </a:t>
            </a:r>
          </a:p>
          <a:p>
            <a:pPr algn="r" rtl="1"/>
            <a:r>
              <a:rPr lang="en-US" sz="2400" cap="none" dirty="0">
                <a:solidFill>
                  <a:schemeClr val="tx1"/>
                </a:solidFill>
              </a:rPr>
              <a:t>@Order(x)</a:t>
            </a:r>
            <a:r>
              <a:rPr lang="he-IL" sz="2400" cap="none" dirty="0">
                <a:solidFill>
                  <a:schemeClr val="tx1"/>
                </a:solidFill>
              </a:rPr>
              <a:t>- המתודה תהיה המתודה ה-</a:t>
            </a:r>
            <a:r>
              <a:rPr lang="en-US" sz="2400" cap="none" dirty="0">
                <a:solidFill>
                  <a:schemeClr val="tx1"/>
                </a:solidFill>
              </a:rPr>
              <a:t>x</a:t>
            </a:r>
            <a:r>
              <a:rPr lang="he-IL" sz="2400" cap="none" dirty="0">
                <a:solidFill>
                  <a:schemeClr val="tx1"/>
                </a:solidFill>
              </a:rPr>
              <a:t> לרוץ לפי הסדר(מאפשר לקבוע את סדר הטסטים)</a:t>
            </a:r>
          </a:p>
          <a:p>
            <a:pPr algn="r" rtl="1"/>
            <a:endParaRPr lang="en-IL" sz="2400" cap="none" dirty="0">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sz="2400" cap="none" dirty="0">
              <a:solidFill>
                <a:schemeClr val="tx1"/>
              </a:solidFill>
            </a:endParaRPr>
          </a:p>
        </p:txBody>
      </p:sp>
    </p:spTree>
    <p:extLst>
      <p:ext uri="{BB962C8B-B14F-4D97-AF65-F5344CB8AC3E}">
        <p14:creationId xmlns:p14="http://schemas.microsoft.com/office/powerpoint/2010/main" val="416905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7E23-EE3A-6F40-8A3D-18B116AE304E}"/>
              </a:ext>
            </a:extLst>
          </p:cNvPr>
          <p:cNvSpPr>
            <a:spLocks noGrp="1"/>
          </p:cNvSpPr>
          <p:nvPr>
            <p:ph type="title"/>
          </p:nvPr>
        </p:nvSpPr>
        <p:spPr>
          <a:xfrm>
            <a:off x="1059407" y="-164012"/>
            <a:ext cx="9905998" cy="1905000"/>
          </a:xfrm>
        </p:spPr>
        <p:txBody>
          <a:bodyPr/>
          <a:lstStyle/>
          <a:p>
            <a:pPr algn="ctr" rtl="1"/>
            <a:r>
              <a:rPr lang="en-US" cap="none" dirty="0">
                <a:effectLst/>
              </a:rPr>
              <a:t>Assert class</a:t>
            </a:r>
            <a:br>
              <a:rPr lang="en-US" cap="none" dirty="0">
                <a:effectLst/>
              </a:rPr>
            </a:br>
            <a:endParaRPr lang="en-US" dirty="0"/>
          </a:p>
        </p:txBody>
      </p:sp>
      <p:sp>
        <p:nvSpPr>
          <p:cNvPr id="3" name="Content Placeholder 2">
            <a:extLst>
              <a:ext uri="{FF2B5EF4-FFF2-40B4-BE49-F238E27FC236}">
                <a16:creationId xmlns:a16="http://schemas.microsoft.com/office/drawing/2014/main" id="{14B479BA-0931-1246-AB24-A1A955AF81C5}"/>
              </a:ext>
            </a:extLst>
          </p:cNvPr>
          <p:cNvSpPr>
            <a:spLocks noGrp="1"/>
          </p:cNvSpPr>
          <p:nvPr>
            <p:ph idx="1"/>
          </p:nvPr>
        </p:nvSpPr>
        <p:spPr>
          <a:xfrm>
            <a:off x="460691" y="788488"/>
            <a:ext cx="11495255" cy="3124201"/>
          </a:xfrm>
        </p:spPr>
        <p:txBody>
          <a:bodyPr>
            <a:normAutofit fontScale="92500" lnSpcReduction="10000"/>
          </a:bodyPr>
          <a:lstStyle/>
          <a:p>
            <a:pPr marL="0" indent="0" algn="l">
              <a:buNone/>
            </a:pPr>
            <a:r>
              <a:rPr lang="en-US" sz="1600" cap="none" dirty="0">
                <a:effectLst/>
              </a:rPr>
              <a:t>The </a:t>
            </a:r>
            <a:r>
              <a:rPr lang="en-US" sz="1600" cap="none" dirty="0" err="1">
                <a:effectLst/>
              </a:rPr>
              <a:t>org.junit.Assert</a:t>
            </a:r>
            <a:r>
              <a:rPr lang="en-US" sz="1600" cap="none" dirty="0">
                <a:effectLst/>
              </a:rPr>
              <a:t> class provides methods to assert the program logic.</a:t>
            </a:r>
          </a:p>
          <a:p>
            <a:pPr marL="0" indent="0" algn="l">
              <a:buNone/>
            </a:pPr>
            <a:r>
              <a:rPr lang="he-IL" sz="1600" b="1" cap="none" dirty="0">
                <a:effectLst/>
              </a:rPr>
              <a:t>M</a:t>
            </a:r>
            <a:r>
              <a:rPr lang="en-US" sz="1600" b="1" cap="none" dirty="0" err="1">
                <a:effectLst/>
              </a:rPr>
              <a:t>ethods</a:t>
            </a:r>
            <a:r>
              <a:rPr lang="en-US" sz="1600" b="1" cap="none" dirty="0">
                <a:effectLst/>
              </a:rPr>
              <a:t> of Assert class</a:t>
            </a:r>
            <a:r>
              <a:rPr lang="en-US" sz="1600" b="1" dirty="0"/>
              <a:t>:</a:t>
            </a:r>
            <a:endParaRPr lang="he-IL" sz="1600" b="1" cap="none" dirty="0">
              <a:effectLst/>
            </a:endParaRPr>
          </a:p>
          <a:p>
            <a:pPr marL="0" indent="0" algn="l">
              <a:buNone/>
            </a:pPr>
            <a:r>
              <a:rPr lang="en-US" sz="1600" cap="none" dirty="0">
                <a:effectLst/>
              </a:rPr>
              <a:t>The common methods of Assert class are as follows:</a:t>
            </a:r>
          </a:p>
          <a:p>
            <a:pPr algn="l"/>
            <a:r>
              <a:rPr lang="en-US" sz="1600" b="1" cap="none" dirty="0">
                <a:effectLst/>
              </a:rPr>
              <a:t>void </a:t>
            </a:r>
            <a:r>
              <a:rPr lang="en-US" sz="1600" b="1" cap="none" dirty="0" err="1">
                <a:effectLst/>
              </a:rPr>
              <a:t>assertEquals</a:t>
            </a:r>
            <a:r>
              <a:rPr lang="en-US" sz="1600" b="1" cap="none" dirty="0">
                <a:effectLst/>
              </a:rPr>
              <a:t>(</a:t>
            </a:r>
            <a:r>
              <a:rPr lang="en-US" sz="1600" b="1" cap="none" dirty="0" err="1">
                <a:effectLst/>
              </a:rPr>
              <a:t>boolean</a:t>
            </a:r>
            <a:r>
              <a:rPr lang="en-US" sz="1600" b="1" cap="none" dirty="0">
                <a:effectLst/>
              </a:rPr>
              <a:t> </a:t>
            </a:r>
            <a:r>
              <a:rPr lang="en-US" sz="1600" b="1" cap="none" dirty="0" err="1">
                <a:effectLst/>
              </a:rPr>
              <a:t>expected,boolean</a:t>
            </a:r>
            <a:r>
              <a:rPr lang="en-US" sz="1600" b="1" cap="none" dirty="0">
                <a:effectLst/>
              </a:rPr>
              <a:t> actual)</a:t>
            </a:r>
            <a:r>
              <a:rPr lang="en-US" sz="1600" cap="none" dirty="0">
                <a:effectLst/>
              </a:rPr>
              <a:t>: checks that two primitives/objects are equal. It is overloaded.</a:t>
            </a:r>
          </a:p>
          <a:p>
            <a:pPr algn="l"/>
            <a:r>
              <a:rPr lang="en-US" sz="1600" b="1" cap="none" dirty="0">
                <a:effectLst/>
              </a:rPr>
              <a:t>void </a:t>
            </a:r>
            <a:r>
              <a:rPr lang="en-US" sz="1600" b="1" cap="none" dirty="0" err="1">
                <a:effectLst/>
              </a:rPr>
              <a:t>assertTrue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true.</a:t>
            </a:r>
          </a:p>
          <a:p>
            <a:pPr algn="l"/>
            <a:r>
              <a:rPr lang="en-US" sz="1600" b="1" cap="none" dirty="0">
                <a:effectLst/>
              </a:rPr>
              <a:t>void </a:t>
            </a:r>
            <a:r>
              <a:rPr lang="en-US" sz="1600" b="1" cap="none" dirty="0" err="1">
                <a:effectLst/>
              </a:rPr>
              <a:t>assertFalse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false.</a:t>
            </a:r>
          </a:p>
          <a:p>
            <a:pPr algn="l"/>
            <a:r>
              <a:rPr lang="en-US" sz="1600" b="1" cap="none" dirty="0">
                <a:effectLst/>
              </a:rPr>
              <a:t>void </a:t>
            </a:r>
            <a:r>
              <a:rPr lang="en-US" sz="1600" b="1" cap="none" dirty="0" err="1">
                <a:effectLst/>
              </a:rPr>
              <a:t>assertNull</a:t>
            </a:r>
            <a:r>
              <a:rPr lang="en-US" sz="1600" b="1" cap="none" dirty="0">
                <a:effectLst/>
              </a:rPr>
              <a:t>(Object </a:t>
            </a:r>
            <a:r>
              <a:rPr lang="en-US" sz="1600" b="1" cap="none" dirty="0" err="1">
                <a:effectLst/>
              </a:rPr>
              <a:t>obj</a:t>
            </a:r>
            <a:r>
              <a:rPr lang="en-US" sz="1600" b="1" cap="none" dirty="0">
                <a:effectLst/>
              </a:rPr>
              <a:t>)</a:t>
            </a:r>
            <a:r>
              <a:rPr lang="en-US" sz="1600" cap="none" dirty="0">
                <a:effectLst/>
              </a:rPr>
              <a:t>: checks that object is null.</a:t>
            </a:r>
          </a:p>
          <a:p>
            <a:pPr algn="l"/>
            <a:r>
              <a:rPr lang="en-US" sz="1600" b="1" cap="none" dirty="0">
                <a:effectLst/>
              </a:rPr>
              <a:t>void </a:t>
            </a:r>
            <a:r>
              <a:rPr lang="en-US" sz="1600" b="1" cap="none" dirty="0" err="1">
                <a:effectLst/>
              </a:rPr>
              <a:t>assertNotNull</a:t>
            </a:r>
            <a:r>
              <a:rPr lang="en-US" sz="1600" b="1" cap="none" dirty="0">
                <a:effectLst/>
              </a:rPr>
              <a:t>(Object obj)</a:t>
            </a:r>
            <a:r>
              <a:rPr lang="en-US" sz="1600" cap="none" dirty="0">
                <a:effectLst/>
              </a:rPr>
              <a:t>: checks that object is not null.</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600" cap="none" dirty="0"/>
          </a:p>
        </p:txBody>
      </p:sp>
      <p:pic>
        <p:nvPicPr>
          <p:cNvPr id="4" name="Picture 3">
            <a:extLst>
              <a:ext uri="{FF2B5EF4-FFF2-40B4-BE49-F238E27FC236}">
                <a16:creationId xmlns:a16="http://schemas.microsoft.com/office/drawing/2014/main" id="{02A3ACEC-212B-9E4D-A672-292A039B6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08319" y="3782060"/>
            <a:ext cx="3686514" cy="2923540"/>
          </a:xfrm>
          <a:prstGeom prst="rect">
            <a:avLst/>
          </a:prstGeom>
        </p:spPr>
      </p:pic>
      <p:pic>
        <p:nvPicPr>
          <p:cNvPr id="5" name="Picture 4">
            <a:extLst>
              <a:ext uri="{FF2B5EF4-FFF2-40B4-BE49-F238E27FC236}">
                <a16:creationId xmlns:a16="http://schemas.microsoft.com/office/drawing/2014/main" id="{FE39DED5-590F-E343-A5BE-889D309101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3091" y="3782060"/>
            <a:ext cx="2441727" cy="2923540"/>
          </a:xfrm>
          <a:prstGeom prst="rect">
            <a:avLst/>
          </a:prstGeom>
        </p:spPr>
      </p:pic>
    </p:spTree>
    <p:extLst>
      <p:ext uri="{BB962C8B-B14F-4D97-AF65-F5344CB8AC3E}">
        <p14:creationId xmlns:p14="http://schemas.microsoft.com/office/powerpoint/2010/main" val="119580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5934-033E-63F5-64A3-8D9CE73065AB}"/>
              </a:ext>
            </a:extLst>
          </p:cNvPr>
          <p:cNvSpPr txBox="1">
            <a:spLocks/>
          </p:cNvSpPr>
          <p:nvPr/>
        </p:nvSpPr>
        <p:spPr>
          <a:xfrm>
            <a:off x="2773679" y="182880"/>
            <a:ext cx="7145971" cy="73152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en-US" cap="none" dirty="0">
                <a:effectLst/>
              </a:rPr>
              <a:t>Uncommon and useful assertions</a:t>
            </a:r>
            <a:endParaRPr lang="en-US" dirty="0"/>
          </a:p>
        </p:txBody>
      </p:sp>
      <p:pic>
        <p:nvPicPr>
          <p:cNvPr id="7" name="תמונה 6">
            <a:extLst>
              <a:ext uri="{FF2B5EF4-FFF2-40B4-BE49-F238E27FC236}">
                <a16:creationId xmlns:a16="http://schemas.microsoft.com/office/drawing/2014/main" id="{2CE0C94C-97FF-14C7-B2AE-D97B8F9FA064}"/>
              </a:ext>
            </a:extLst>
          </p:cNvPr>
          <p:cNvPicPr>
            <a:picLocks noChangeAspect="1"/>
          </p:cNvPicPr>
          <p:nvPr/>
        </p:nvPicPr>
        <p:blipFill>
          <a:blip r:embed="rId2"/>
          <a:stretch>
            <a:fillRect/>
          </a:stretch>
        </p:blipFill>
        <p:spPr>
          <a:xfrm>
            <a:off x="1653577" y="2618787"/>
            <a:ext cx="8558387" cy="3928807"/>
          </a:xfrm>
          <a:prstGeom prst="rect">
            <a:avLst/>
          </a:prstGeom>
        </p:spPr>
      </p:pic>
      <p:sp>
        <p:nvSpPr>
          <p:cNvPr id="6" name="תיבת טקסט 5">
            <a:extLst>
              <a:ext uri="{FF2B5EF4-FFF2-40B4-BE49-F238E27FC236}">
                <a16:creationId xmlns:a16="http://schemas.microsoft.com/office/drawing/2014/main" id="{63DB2728-8201-C039-C5CB-C0B636E695FA}"/>
              </a:ext>
            </a:extLst>
          </p:cNvPr>
          <p:cNvSpPr txBox="1"/>
          <p:nvPr/>
        </p:nvSpPr>
        <p:spPr>
          <a:xfrm>
            <a:off x="721895" y="949071"/>
            <a:ext cx="10421752" cy="1631216"/>
          </a:xfrm>
          <a:prstGeom prst="rect">
            <a:avLst/>
          </a:prstGeom>
          <a:noFill/>
        </p:spPr>
        <p:txBody>
          <a:bodyPr wrap="square" rtlCol="0">
            <a:spAutoFit/>
          </a:bodyPr>
          <a:lstStyle/>
          <a:p>
            <a:pPr marL="285750" indent="-285750" algn="r" rtl="1">
              <a:buFont typeface="Arial" panose="020B0604020202020204" pitchFamily="34" charset="0"/>
              <a:buChar char="•"/>
            </a:pPr>
            <a:r>
              <a:rPr lang="en-US" sz="2000" b="1" dirty="0"/>
              <a:t>assertDoesNotThrow(Executable executable) </a:t>
            </a:r>
            <a:r>
              <a:rPr lang="he-IL" sz="2000" dirty="0"/>
              <a:t>- ייכשל אם תיזרק חריגה כלשהיא</a:t>
            </a:r>
            <a:br>
              <a:rPr lang="en-US" sz="2000" dirty="0"/>
            </a:br>
            <a:r>
              <a:rPr lang="en-US" sz="2000" b="1" dirty="0"/>
              <a:t>assertThrows(Class &lt;T&gt; expectedType, Executable executable) </a:t>
            </a:r>
            <a:r>
              <a:rPr lang="he-IL" sz="2000" dirty="0"/>
              <a:t>- יכשל אם לא נזרקה חריגה או שנזרקה חריגה שונה מזו שהוגדרה</a:t>
            </a:r>
          </a:p>
          <a:p>
            <a:pPr marL="285750" indent="-285750" algn="r" rtl="1">
              <a:buFont typeface="Arial" panose="020B0604020202020204" pitchFamily="34" charset="0"/>
              <a:buChar char="•"/>
            </a:pPr>
            <a:r>
              <a:rPr lang="en-US" sz="2000" b="1" dirty="0"/>
              <a:t>assertTimeout(Duration duration, Executable executable) </a:t>
            </a:r>
            <a:r>
              <a:rPr lang="he-IL" sz="2000" b="1" dirty="0"/>
              <a:t> </a:t>
            </a:r>
            <a:r>
              <a:rPr lang="he-IL" sz="2000" dirty="0"/>
              <a:t>-  יכשל אם תהיה חריגה מהטיימאאוט שהוגדר</a:t>
            </a:r>
            <a:endParaRPr lang="LID4096" sz="2000" dirty="0"/>
          </a:p>
        </p:txBody>
      </p:sp>
    </p:spTree>
    <p:extLst>
      <p:ext uri="{BB962C8B-B14F-4D97-AF65-F5344CB8AC3E}">
        <p14:creationId xmlns:p14="http://schemas.microsoft.com/office/powerpoint/2010/main" val="33897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9378815C-7240-AE9E-A7E6-997735F55961}"/>
              </a:ext>
            </a:extLst>
          </p:cNvPr>
          <p:cNvSpPr/>
          <p:nvPr/>
        </p:nvSpPr>
        <p:spPr>
          <a:xfrm>
            <a:off x="2441172" y="224135"/>
            <a:ext cx="7045519" cy="830997"/>
          </a:xfrm>
          <a:prstGeom prst="rect">
            <a:avLst/>
          </a:prstGeom>
          <a:noFill/>
        </p:spPr>
        <p:txBody>
          <a:bodyPr wrap="none" lIns="91440" tIns="45720" rIns="91440" bIns="45720">
            <a:spAutoFit/>
          </a:bodyPr>
          <a:lstStyle/>
          <a:p>
            <a:pPr algn="ctr"/>
            <a:r>
              <a:rPr lang="he-IL" sz="4800" b="0" cap="none" spc="0" dirty="0">
                <a:ln w="0"/>
                <a:solidFill>
                  <a:schemeClr val="tx1"/>
                </a:solidFill>
                <a:effectLst>
                  <a:outerShdw blurRad="38100" dist="19050" dir="2700000" algn="tl" rotWithShape="0">
                    <a:schemeClr val="dk1">
                      <a:alpha val="40000"/>
                    </a:schemeClr>
                  </a:outerShdw>
                </a:effectLst>
              </a:rPr>
              <a:t>דגשים לכתיבת טסטים נכונים</a:t>
            </a:r>
          </a:p>
        </p:txBody>
      </p:sp>
      <p:sp>
        <p:nvSpPr>
          <p:cNvPr id="3" name="תיבת טקסט 2">
            <a:extLst>
              <a:ext uri="{FF2B5EF4-FFF2-40B4-BE49-F238E27FC236}">
                <a16:creationId xmlns:a16="http://schemas.microsoft.com/office/drawing/2014/main" id="{DEA2115E-176A-F779-8BF5-A2E19E278EE2}"/>
              </a:ext>
            </a:extLst>
          </p:cNvPr>
          <p:cNvSpPr txBox="1"/>
          <p:nvPr/>
        </p:nvSpPr>
        <p:spPr>
          <a:xfrm>
            <a:off x="853440" y="1351280"/>
            <a:ext cx="10769600" cy="4288353"/>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he-IL" dirty="0"/>
              <a:t>כל טסט יבדוק פונקציה אחת בלבד</a:t>
            </a:r>
          </a:p>
          <a:p>
            <a:pPr marL="285750" indent="-285750" algn="r" rtl="1">
              <a:lnSpc>
                <a:spcPct val="150000"/>
              </a:lnSpc>
              <a:buFont typeface="Arial" panose="020B0604020202020204" pitchFamily="34" charset="0"/>
              <a:buChar char="•"/>
            </a:pPr>
            <a:r>
              <a:rPr lang="he-IL" dirty="0"/>
              <a:t>כל טסט יבדוק חלק אחד בפונקציונאליות של פונקציה- ניתן לפרק לתתי מקרים במידת הצורך</a:t>
            </a:r>
          </a:p>
          <a:p>
            <a:pPr marL="285750" indent="-285750" algn="r" rtl="1">
              <a:lnSpc>
                <a:spcPct val="150000"/>
              </a:lnSpc>
              <a:buFont typeface="Arial" panose="020B0604020202020204" pitchFamily="34" charset="0"/>
              <a:buChar char="•"/>
            </a:pPr>
            <a:r>
              <a:rPr lang="he-IL" dirty="0"/>
              <a:t>לחשוב מה עלול לגרום לתוכנה </a:t>
            </a:r>
            <a:r>
              <a:rPr lang="he-IL" dirty="0" err="1"/>
              <a:t>להכשל</a:t>
            </a:r>
            <a:r>
              <a:rPr lang="he-IL" dirty="0"/>
              <a:t> ולא מה יראה שהיא עובדת- אם זה לא בהכרח נכון, זה לא נכון.</a:t>
            </a:r>
          </a:p>
          <a:p>
            <a:pPr marL="285750" indent="-285750" algn="r" rtl="1">
              <a:lnSpc>
                <a:spcPct val="150000"/>
              </a:lnSpc>
              <a:buFont typeface="Arial" panose="020B0604020202020204" pitchFamily="34" charset="0"/>
              <a:buChar char="•"/>
            </a:pPr>
            <a:r>
              <a:rPr lang="he-IL" dirty="0"/>
              <a:t>שימוש בבדיקות הקשורות לחריגות במידת הצורך - יש מקומות שנרצה להראות שהפונקציה שלנו זורקת חריגה עבור ביצוע פקודה לא חוקית למשל.</a:t>
            </a:r>
          </a:p>
          <a:p>
            <a:pPr marL="285750" indent="-285750" algn="r" rtl="1">
              <a:lnSpc>
                <a:spcPct val="150000"/>
              </a:lnSpc>
              <a:buFont typeface="Arial" panose="020B0604020202020204" pitchFamily="34" charset="0"/>
              <a:buChar char="•"/>
            </a:pPr>
            <a:r>
              <a:rPr lang="he-IL" dirty="0"/>
              <a:t>בפונקציות שעשויות לזרוק חריגה, נרצה תמיד לבדוק שלא נזרקות חריגות.</a:t>
            </a:r>
          </a:p>
          <a:p>
            <a:pPr marL="285750" indent="-285750" algn="r" rtl="1">
              <a:lnSpc>
                <a:spcPct val="150000"/>
              </a:lnSpc>
              <a:buFont typeface="Arial" panose="020B0604020202020204" pitchFamily="34" charset="0"/>
              <a:buChar char="•"/>
            </a:pPr>
            <a:r>
              <a:rPr lang="he-IL" sz="3600" dirty="0"/>
              <a:t>איכות &gt; כמות</a:t>
            </a:r>
            <a:br>
              <a:rPr lang="en-US" sz="7200" dirty="0"/>
            </a:br>
            <a:r>
              <a:rPr lang="he-IL" dirty="0"/>
              <a:t>תזכרו שמי שבודק אתכם יכול לבדוק אתכם על קלט שלא חשבתם עליו ולהפיל לכם את המערכת, נסו לכתוב טסטים איכותיים ככל האפשר </a:t>
            </a:r>
            <a:r>
              <a:rPr lang="he-IL" dirty="0" err="1"/>
              <a:t>ולהמנע</a:t>
            </a:r>
            <a:r>
              <a:rPr lang="he-IL" dirty="0"/>
              <a:t> מטסטים שלא באמת עוזרים לכם להראות כמה המערכת שבניתם טובה.</a:t>
            </a:r>
            <a:endParaRPr lang="he-IL" sz="7200" dirty="0"/>
          </a:p>
        </p:txBody>
      </p:sp>
    </p:spTree>
    <p:extLst>
      <p:ext uri="{BB962C8B-B14F-4D97-AF65-F5344CB8AC3E}">
        <p14:creationId xmlns:p14="http://schemas.microsoft.com/office/powerpoint/2010/main" val="211654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B5ABFD-5F17-4942-6C32-EA996D5B5D5F}"/>
              </a:ext>
            </a:extLst>
          </p:cNvPr>
          <p:cNvSpPr>
            <a:spLocks noGrp="1"/>
          </p:cNvSpPr>
          <p:nvPr>
            <p:ph type="title"/>
          </p:nvPr>
        </p:nvSpPr>
        <p:spPr>
          <a:xfrm>
            <a:off x="3240435" y="335281"/>
            <a:ext cx="6391245" cy="853440"/>
          </a:xfrm>
        </p:spPr>
        <p:txBody>
          <a:bodyPr/>
          <a:lstStyle/>
          <a:p>
            <a:r>
              <a:rPr lang="he-IL" dirty="0"/>
              <a:t>איך לשפר את הטסטים?</a:t>
            </a:r>
            <a:endParaRPr lang="LID4096" dirty="0"/>
          </a:p>
        </p:txBody>
      </p:sp>
      <p:sp>
        <p:nvSpPr>
          <p:cNvPr id="3" name="תיבת טקסט 2">
            <a:extLst>
              <a:ext uri="{FF2B5EF4-FFF2-40B4-BE49-F238E27FC236}">
                <a16:creationId xmlns:a16="http://schemas.microsoft.com/office/drawing/2014/main" id="{7D64AFE3-DBCA-B028-7BFD-36FBB91F8534}"/>
              </a:ext>
            </a:extLst>
          </p:cNvPr>
          <p:cNvSpPr txBox="1"/>
          <p:nvPr/>
        </p:nvSpPr>
        <p:spPr>
          <a:xfrm>
            <a:off x="1030937" y="1352679"/>
            <a:ext cx="10810240" cy="2862322"/>
          </a:xfrm>
          <a:prstGeom prst="rect">
            <a:avLst/>
          </a:prstGeom>
          <a:noFill/>
        </p:spPr>
        <p:txBody>
          <a:bodyPr wrap="square" rtlCol="0">
            <a:spAutoFit/>
          </a:bodyPr>
          <a:lstStyle/>
          <a:p>
            <a:pPr marL="285750" indent="-285750" algn="r" rtl="1">
              <a:buFont typeface="Arial" panose="020B0604020202020204" pitchFamily="34" charset="0"/>
              <a:buChar char="•"/>
            </a:pPr>
            <a:r>
              <a:rPr lang="he-IL" sz="2000" dirty="0"/>
              <a:t>ניתן לבנות פונקציות שיסייעו לטסט ויהפכו אותו ליותר איכותי ויותר מדויק.</a:t>
            </a:r>
          </a:p>
          <a:p>
            <a:pPr marL="285750" indent="-285750" algn="r" rtl="1">
              <a:buFont typeface="Arial" panose="020B0604020202020204" pitchFamily="34" charset="0"/>
              <a:buChar char="•"/>
            </a:pPr>
            <a:r>
              <a:rPr lang="he-IL" sz="2000" dirty="0"/>
              <a:t>נניח ויש לנו פרויקט הסובב סביב עצי חיפוש בינאריים, מבנה נתונים שאנחנו מכירים טוב.</a:t>
            </a:r>
          </a:p>
          <a:p>
            <a:pPr marL="285750" indent="-285750" algn="r" rtl="1">
              <a:buFont typeface="Arial" panose="020B0604020202020204" pitchFamily="34" charset="0"/>
              <a:buChar char="•"/>
            </a:pPr>
            <a:r>
              <a:rPr lang="he-IL" sz="2000" dirty="0"/>
              <a:t>המצאנו מעבר מיוחד על העץ וראינו שעל 2-3 קלטים יחסית פשוטים אנחנו מקבלים פלט נכון אבל , אך האם זה אומר שלכל קלט נקבל פלט נכון?</a:t>
            </a:r>
          </a:p>
          <a:p>
            <a:pPr marL="285750" indent="-285750" algn="r" rtl="1">
              <a:buFont typeface="Arial" panose="020B0604020202020204" pitchFamily="34" charset="0"/>
              <a:buChar char="•"/>
            </a:pPr>
            <a:r>
              <a:rPr lang="he-IL" sz="2000" dirty="0"/>
              <a:t>נוכל ליצור גנרטור שיוצר עצי חיפוש </a:t>
            </a:r>
            <a:r>
              <a:rPr lang="he-IL" sz="2000" dirty="0" err="1"/>
              <a:t>בינארים</a:t>
            </a:r>
            <a:r>
              <a:rPr lang="he-IL" sz="2000" dirty="0"/>
              <a:t> עם </a:t>
            </a:r>
            <a:r>
              <a:rPr lang="en-US" sz="2000" dirty="0"/>
              <a:t>n</a:t>
            </a:r>
            <a:r>
              <a:rPr lang="he-IL" sz="2000" dirty="0"/>
              <a:t> קודקודים המכיל ערכים בתחום כלשהו באופן אקראי.</a:t>
            </a:r>
          </a:p>
          <a:p>
            <a:pPr marL="285750" indent="-285750" algn="r" rtl="1">
              <a:buFont typeface="Arial" panose="020B0604020202020204" pitchFamily="34" charset="0"/>
              <a:buChar char="•"/>
            </a:pPr>
            <a:r>
              <a:rPr lang="he-IL" sz="2000" dirty="0"/>
              <a:t>ואז זה כבר חוזר לאינפי, עבור </a:t>
            </a:r>
            <a:r>
              <a:rPr lang="en-US" sz="2000" dirty="0"/>
              <a:t>n</a:t>
            </a:r>
            <a:r>
              <a:rPr lang="he-IL" sz="2000" dirty="0"/>
              <a:t> גדול מספיק ומספר </a:t>
            </a:r>
            <a:r>
              <a:rPr lang="en-US" sz="2000" dirty="0"/>
              <a:t>k</a:t>
            </a:r>
            <a:r>
              <a:rPr lang="he-IL" sz="2000" dirty="0"/>
              <a:t> גדול מספיק של עצי חיפוש בינארי כך שבכל </a:t>
            </a:r>
            <a:r>
              <a:rPr lang="he-IL" sz="2000" dirty="0" err="1"/>
              <a:t>הקלטים</a:t>
            </a:r>
            <a:r>
              <a:rPr lang="he-IL" sz="2000" dirty="0"/>
              <a:t> אנחנו מקבלים שהפלט תקין, כנראה שהפונקציה שלנו נכונה</a:t>
            </a:r>
          </a:p>
          <a:p>
            <a:pPr marL="285750" indent="-285750" algn="r" rtl="1">
              <a:buFont typeface="Arial" panose="020B0604020202020204" pitchFamily="34" charset="0"/>
              <a:buChar char="•"/>
            </a:pPr>
            <a:r>
              <a:rPr lang="he-IL" sz="2000" dirty="0"/>
              <a:t> ואם נמצא פלט שגוי, נוכל לבדוק על איזה קלט אנחנו מקבלים פלט שגוי ובעזרת </a:t>
            </a:r>
            <a:r>
              <a:rPr lang="he-IL" sz="2000" dirty="0" err="1"/>
              <a:t>הדיבאגר</a:t>
            </a:r>
            <a:r>
              <a:rPr lang="he-IL" sz="2000" dirty="0"/>
              <a:t> להבין איפה בקוד הבעיה נמצאת.</a:t>
            </a:r>
            <a:endParaRPr lang="LID4096" sz="2000" dirty="0"/>
          </a:p>
        </p:txBody>
      </p:sp>
      <p:sp>
        <p:nvSpPr>
          <p:cNvPr id="6" name="תיבת טקסט 5">
            <a:extLst>
              <a:ext uri="{FF2B5EF4-FFF2-40B4-BE49-F238E27FC236}">
                <a16:creationId xmlns:a16="http://schemas.microsoft.com/office/drawing/2014/main" id="{61650E9D-3DAF-669C-B476-5F9D317CDB0F}"/>
              </a:ext>
            </a:extLst>
          </p:cNvPr>
          <p:cNvSpPr txBox="1"/>
          <p:nvPr/>
        </p:nvSpPr>
        <p:spPr>
          <a:xfrm>
            <a:off x="1030937" y="4227524"/>
            <a:ext cx="10739120" cy="1938992"/>
          </a:xfrm>
          <a:prstGeom prst="rect">
            <a:avLst/>
          </a:prstGeom>
          <a:noFill/>
        </p:spPr>
        <p:txBody>
          <a:bodyPr wrap="square" rtlCol="0">
            <a:spAutoFit/>
          </a:bodyPr>
          <a:lstStyle/>
          <a:p>
            <a:pPr algn="r" rtl="1"/>
            <a:r>
              <a:rPr lang="he-IL" sz="2000" b="1" i="1" dirty="0"/>
              <a:t>יתרונות השיטה:</a:t>
            </a:r>
          </a:p>
          <a:p>
            <a:pPr marL="285750" indent="-285750" algn="r" rtl="1">
              <a:buFont typeface="Arial" panose="020B0604020202020204" pitchFamily="34" charset="0"/>
              <a:buChar char="•"/>
            </a:pPr>
            <a:r>
              <a:rPr lang="he-IL" sz="2000" dirty="0"/>
              <a:t>אובר הכללה- יכול לתפוס מקרי קצה שלא חשבתם עליהם</a:t>
            </a:r>
          </a:p>
          <a:p>
            <a:pPr marL="285750" indent="-285750" algn="r" rtl="1">
              <a:buFont typeface="Arial" panose="020B0604020202020204" pitchFamily="34" charset="0"/>
              <a:buChar char="•"/>
            </a:pPr>
            <a:r>
              <a:rPr lang="he-IL" sz="2000" dirty="0"/>
              <a:t>רנדומיזציה- מאפשר לכסות הרבה מאוד מקרים שונים מבלי לפצל אותם להרבה מקרי קצה</a:t>
            </a:r>
          </a:p>
          <a:p>
            <a:pPr marL="285750" indent="-285750" algn="r" rtl="1">
              <a:buFont typeface="Arial" panose="020B0604020202020204" pitchFamily="34" charset="0"/>
              <a:buChar char="•"/>
            </a:pPr>
            <a:r>
              <a:rPr lang="he-IL" sz="2000" dirty="0"/>
              <a:t>חוכמת ההמונים- אם עבור כמות מאוד גדולה של קלטים אקראיים הפונקציה שלנו תקינה, סביר להניח שהיא תקינה</a:t>
            </a:r>
          </a:p>
          <a:p>
            <a:pPr marL="285750" indent="-285750" algn="r" rtl="1">
              <a:buFont typeface="Arial" panose="020B0604020202020204" pitchFamily="34" charset="0"/>
              <a:buChar char="•"/>
            </a:pPr>
            <a:r>
              <a:rPr lang="he-IL" sz="2000" dirty="0"/>
              <a:t>פשוטה ונוחה- פונקציה אחת שמייצרת את הקלט האקראי שניתן להשתמש בה בכל אחד מהטסטים.</a:t>
            </a:r>
            <a:endParaRPr lang="LID4096" sz="2000" dirty="0"/>
          </a:p>
        </p:txBody>
      </p:sp>
    </p:spTree>
    <p:extLst>
      <p:ext uri="{BB962C8B-B14F-4D97-AF65-F5344CB8AC3E}">
        <p14:creationId xmlns:p14="http://schemas.microsoft.com/office/powerpoint/2010/main" val="46908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E34D132-93E2-5F3C-A9D8-056E7669E119}"/>
              </a:ext>
            </a:extLst>
          </p:cNvPr>
          <p:cNvPicPr>
            <a:picLocks noChangeAspect="1"/>
          </p:cNvPicPr>
          <p:nvPr/>
        </p:nvPicPr>
        <p:blipFill>
          <a:blip r:embed="rId2"/>
          <a:stretch>
            <a:fillRect/>
          </a:stretch>
        </p:blipFill>
        <p:spPr>
          <a:xfrm>
            <a:off x="1757680" y="794317"/>
            <a:ext cx="8458200" cy="5556318"/>
          </a:xfrm>
          <a:prstGeom prst="rect">
            <a:avLst/>
          </a:prstGeom>
        </p:spPr>
      </p:pic>
    </p:spTree>
    <p:extLst>
      <p:ext uri="{BB962C8B-B14F-4D97-AF65-F5344CB8AC3E}">
        <p14:creationId xmlns:p14="http://schemas.microsoft.com/office/powerpoint/2010/main" val="178876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09E778-95C4-A99A-E4D1-7B3A1CEA00C0}"/>
              </a:ext>
            </a:extLst>
          </p:cNvPr>
          <p:cNvSpPr>
            <a:spLocks noGrp="1"/>
          </p:cNvSpPr>
          <p:nvPr>
            <p:ph type="ctrTitle"/>
          </p:nvPr>
        </p:nvSpPr>
        <p:spPr>
          <a:xfrm>
            <a:off x="1595269" y="1122363"/>
            <a:ext cx="9001462" cy="2306637"/>
          </a:xfrm>
        </p:spPr>
        <p:txBody>
          <a:bodyPr>
            <a:normAutofit/>
          </a:bodyPr>
          <a:lstStyle/>
          <a:p>
            <a:r>
              <a:rPr lang="en-US" cap="none" dirty="0">
                <a:effectLst/>
              </a:rPr>
              <a:t>generics</a:t>
            </a:r>
            <a:endParaRPr lang="he-IL" cap="none" dirty="0">
              <a:effectLst/>
            </a:endParaRPr>
          </a:p>
        </p:txBody>
      </p:sp>
    </p:spTree>
    <p:extLst>
      <p:ext uri="{BB962C8B-B14F-4D97-AF65-F5344CB8AC3E}">
        <p14:creationId xmlns:p14="http://schemas.microsoft.com/office/powerpoint/2010/main" val="115077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16FCAD-9C86-7D54-D33D-860DA463B6F7}"/>
              </a:ext>
            </a:extLst>
          </p:cNvPr>
          <p:cNvSpPr>
            <a:spLocks noGrp="1"/>
          </p:cNvSpPr>
          <p:nvPr>
            <p:ph type="ctrTitle"/>
          </p:nvPr>
        </p:nvSpPr>
        <p:spPr>
          <a:xfrm>
            <a:off x="1595269" y="309563"/>
            <a:ext cx="9001462" cy="889317"/>
          </a:xfrm>
        </p:spPr>
        <p:txBody>
          <a:bodyPr/>
          <a:lstStyle/>
          <a:p>
            <a:r>
              <a:rPr lang="en-US" cap="none" dirty="0">
                <a:effectLst/>
              </a:rPr>
              <a:t>generics</a:t>
            </a:r>
            <a:endParaRPr lang="he-IL" dirty="0"/>
          </a:p>
        </p:txBody>
      </p:sp>
      <p:sp>
        <p:nvSpPr>
          <p:cNvPr id="3" name="כותרת משנה 2">
            <a:extLst>
              <a:ext uri="{FF2B5EF4-FFF2-40B4-BE49-F238E27FC236}">
                <a16:creationId xmlns:a16="http://schemas.microsoft.com/office/drawing/2014/main" id="{735D1088-4586-ABD5-4D73-6741CCFD0767}"/>
              </a:ext>
            </a:extLst>
          </p:cNvPr>
          <p:cNvSpPr>
            <a:spLocks noGrp="1"/>
          </p:cNvSpPr>
          <p:nvPr>
            <p:ph type="subTitle" idx="1"/>
          </p:nvPr>
        </p:nvSpPr>
        <p:spPr>
          <a:xfrm>
            <a:off x="1737360" y="1991361"/>
            <a:ext cx="9845040" cy="2854960"/>
          </a:xfrm>
        </p:spPr>
        <p:txBody>
          <a:bodyPr>
            <a:normAutofit/>
          </a:bodyPr>
          <a:lstStyle/>
          <a:p>
            <a:pPr algn="r"/>
            <a:r>
              <a:rPr lang="he-IL" sz="2800" dirty="0"/>
              <a:t>- טיפוסים גנריים מאפשרים ליצור טיפוסים כלליים שיכולים להתאים לסוגי אובייקטים שונים.</a:t>
            </a:r>
          </a:p>
          <a:p>
            <a:pPr algn="r"/>
            <a:r>
              <a:rPr lang="he-IL" sz="2800" dirty="0"/>
              <a:t>- הם מאפשרים ליצור מבני נתונים גנריים, כמו רשימות, מחסנית ועוד, שיכולים לכלול אובייקטים מכל סוג נתונים שנבחר.</a:t>
            </a:r>
          </a:p>
          <a:p>
            <a:pPr algn="r"/>
            <a:endParaRPr lang="he-IL" sz="2800" dirty="0"/>
          </a:p>
        </p:txBody>
      </p:sp>
    </p:spTree>
    <p:extLst>
      <p:ext uri="{BB962C8B-B14F-4D97-AF65-F5344CB8AC3E}">
        <p14:creationId xmlns:p14="http://schemas.microsoft.com/office/powerpoint/2010/main" val="345195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22D55E-9005-9E17-AE00-2E59E3354B82}"/>
              </a:ext>
            </a:extLst>
          </p:cNvPr>
          <p:cNvSpPr>
            <a:spLocks noGrp="1"/>
          </p:cNvSpPr>
          <p:nvPr>
            <p:ph type="title"/>
          </p:nvPr>
        </p:nvSpPr>
        <p:spPr/>
        <p:txBody>
          <a:bodyPr>
            <a:normAutofit/>
          </a:bodyPr>
          <a:lstStyle/>
          <a:p>
            <a:r>
              <a:rPr lang="he-IL" sz="4800" cap="none" dirty="0">
                <a:effectLst/>
              </a:rPr>
              <a:t>במה מועיל שימוש בגנריות?</a:t>
            </a:r>
            <a:br>
              <a:rPr lang="he-IL" sz="3600" dirty="0"/>
            </a:br>
            <a:endParaRPr lang="he-IL" sz="3600" dirty="0"/>
          </a:p>
        </p:txBody>
      </p:sp>
      <p:sp>
        <p:nvSpPr>
          <p:cNvPr id="5" name="Content Placeholder 2">
            <a:extLst>
              <a:ext uri="{FF2B5EF4-FFF2-40B4-BE49-F238E27FC236}">
                <a16:creationId xmlns:a16="http://schemas.microsoft.com/office/drawing/2014/main" id="{68D1257F-31B7-FF34-2414-5A771A1DBEF9}"/>
              </a:ext>
            </a:extLst>
          </p:cNvPr>
          <p:cNvSpPr txBox="1">
            <a:spLocks/>
          </p:cNvSpPr>
          <p:nvPr/>
        </p:nvSpPr>
        <p:spPr>
          <a:xfrm>
            <a:off x="1679893" y="1935921"/>
            <a:ext cx="9905998" cy="31242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800" dirty="0"/>
              <a:t>בשימוש בגנריות ניתן לכתוב קוד פעם אחת ולהשתמש בו עבור מספר סוגי נתונים</a:t>
            </a:r>
          </a:p>
          <a:p>
            <a:pPr algn="r" rtl="1"/>
            <a:r>
              <a:rPr lang="he-IL" sz="2800" dirty="0"/>
              <a:t>גנריות חוסכת כתיבת קוד חוזר</a:t>
            </a:r>
          </a:p>
          <a:p>
            <a:pPr algn="r" rtl="1"/>
            <a:r>
              <a:rPr lang="he-IL" sz="2800" dirty="0"/>
              <a:t>גנריות מסייעת בתפקוד טוב יותר ובביצוע מהיר יותר של תכניות, מה שנותן ביטחון בקוד ויכולת לבצע משימות מורכבות בקלות.</a:t>
            </a:r>
          </a:p>
          <a:p>
            <a:pPr algn="r" rtl="1"/>
            <a:endParaRPr lang="he-IL" sz="2800" dirty="0">
              <a:effectLst/>
            </a:endParaRPr>
          </a:p>
          <a:p>
            <a:pPr marL="0" indent="0" algn="r" rtl="1">
              <a:buNone/>
            </a:pPr>
            <a:endParaRPr lang="en-US" sz="2800" dirty="0"/>
          </a:p>
        </p:txBody>
      </p:sp>
    </p:spTree>
    <p:extLst>
      <p:ext uri="{BB962C8B-B14F-4D97-AF65-F5344CB8AC3E}">
        <p14:creationId xmlns:p14="http://schemas.microsoft.com/office/powerpoint/2010/main" val="274289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956536" y="304331"/>
            <a:ext cx="9905998" cy="1905000"/>
          </a:xfrm>
        </p:spPr>
        <p:txBody>
          <a:bodyPr/>
          <a:lstStyle/>
          <a:p>
            <a:pPr algn="ctr" defTabSz="457200" eaLnBrk="1" latinLnBrk="0" hangingPunct="1">
              <a:spcBef>
                <a:spcPct val="0"/>
              </a:spcBef>
              <a:buNone/>
            </a:pPr>
            <a:r>
              <a:rPr lang="en-US"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956536" y="1702162"/>
            <a:ext cx="10408004" cy="5378493"/>
          </a:xfrm>
        </p:spPr>
        <p:txBody>
          <a:bodyPr>
            <a:normAutofit/>
          </a:bodyPr>
          <a:lstStyle/>
          <a:p>
            <a:pPr marL="0" indent="0" algn="r" defTabSz="457200" rtl="0" eaLnBrk="1" latinLnBrk="0" hangingPunct="1">
              <a:spcBef>
                <a:spcPct val="20000"/>
              </a:spcBef>
              <a:spcAft>
                <a:spcPts val="600"/>
              </a:spcAft>
              <a:buClr>
                <a:schemeClr val="tx1"/>
              </a:buClr>
              <a:buSzPct val="100000"/>
              <a:buNone/>
            </a:pPr>
            <a:r>
              <a:rPr lang="he-IL" sz="2400" dirty="0"/>
              <a:t>בעת הרצת קוד יכולות להתרחש שגיאות שונות: שגיאות קידוד שנגרמות מטעות של המתכנת, שגיאות עקב קלט שגוי או דברים בלתי צפויים אחרים.</a:t>
            </a:r>
          </a:p>
          <a:p>
            <a:pPr marL="0" indent="0" algn="r" defTabSz="457200" rtl="0" eaLnBrk="1" latinLnBrk="0" hangingPunct="1">
              <a:spcBef>
                <a:spcPct val="20000"/>
              </a:spcBef>
              <a:spcAft>
                <a:spcPts val="600"/>
              </a:spcAft>
              <a:buClr>
                <a:schemeClr val="tx1"/>
              </a:buClr>
              <a:buSzPct val="100000"/>
              <a:buNone/>
            </a:pPr>
            <a:r>
              <a:rPr lang="he-IL" sz="2400" dirty="0"/>
              <a:t>כאשר מתרחשת שגיאה, בדרך כלל </a:t>
            </a:r>
            <a:r>
              <a:rPr lang="he-IL" sz="2400" dirty="0" err="1"/>
              <a:t>התכנית</a:t>
            </a:r>
            <a:r>
              <a:rPr lang="he-IL" sz="2400" dirty="0"/>
              <a:t> תעצור ותיצור הודעת שגיאה. </a:t>
            </a:r>
          </a:p>
          <a:p>
            <a:pPr marL="0" indent="0" algn="r" defTabSz="457200" rtl="0" eaLnBrk="1" latinLnBrk="0" hangingPunct="1">
              <a:spcBef>
                <a:spcPct val="20000"/>
              </a:spcBef>
              <a:spcAft>
                <a:spcPts val="600"/>
              </a:spcAft>
              <a:buClr>
                <a:schemeClr val="tx1"/>
              </a:buClr>
              <a:buSzPct val="100000"/>
              <a:buNone/>
            </a:pPr>
            <a:r>
              <a:rPr lang="en-US" sz="2400" dirty="0"/>
              <a:t>Java will throw an exception (throw an error)</a:t>
            </a:r>
            <a:r>
              <a:rPr lang="he-IL" sz="2400" dirty="0"/>
              <a:t>המונח הטכני לכך הוא: </a:t>
            </a:r>
            <a:endParaRPr lang="en-US" sz="2400" dirty="0"/>
          </a:p>
        </p:txBody>
      </p:sp>
    </p:spTree>
    <p:extLst>
      <p:ext uri="{BB962C8B-B14F-4D97-AF65-F5344CB8AC3E}">
        <p14:creationId xmlns:p14="http://schemas.microsoft.com/office/powerpoint/2010/main" val="3175490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25542D-0F5E-52C5-EF2D-835E0BDB30BF}"/>
              </a:ext>
            </a:extLst>
          </p:cNvPr>
          <p:cNvSpPr>
            <a:spLocks noGrp="1"/>
          </p:cNvSpPr>
          <p:nvPr>
            <p:ph type="title"/>
          </p:nvPr>
        </p:nvSpPr>
        <p:spPr>
          <a:xfrm>
            <a:off x="1072962" y="588264"/>
            <a:ext cx="10353761" cy="1326321"/>
          </a:xfrm>
        </p:spPr>
        <p:txBody>
          <a:bodyPr/>
          <a:lstStyle/>
          <a:p>
            <a:r>
              <a:rPr lang="he-IL" sz="4800" cap="none" dirty="0">
                <a:effectLst/>
              </a:rPr>
              <a:t>דוגמאות לשימוש בגנריות</a:t>
            </a:r>
            <a:br>
              <a:rPr lang="he-IL" dirty="0"/>
            </a:br>
            <a:endParaRPr lang="he-IL" dirty="0"/>
          </a:p>
        </p:txBody>
      </p:sp>
      <p:sp>
        <p:nvSpPr>
          <p:cNvPr id="6" name="Content Placeholder 2">
            <a:extLst>
              <a:ext uri="{FF2B5EF4-FFF2-40B4-BE49-F238E27FC236}">
                <a16:creationId xmlns:a16="http://schemas.microsoft.com/office/drawing/2014/main" id="{31E12D54-BA5E-A307-E8C2-74B90FF589FB}"/>
              </a:ext>
            </a:extLst>
          </p:cNvPr>
          <p:cNvSpPr txBox="1">
            <a:spLocks/>
          </p:cNvSpPr>
          <p:nvPr/>
        </p:nvSpPr>
        <p:spPr>
          <a:xfrm>
            <a:off x="375920" y="1797879"/>
            <a:ext cx="11209971" cy="44718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en-US" sz="2400" dirty="0"/>
              <a:t>- List&lt;T&gt;</a:t>
            </a:r>
            <a:r>
              <a:rPr lang="he-IL" sz="2400" dirty="0"/>
              <a:t> רשימה גנרית היא רשימה שיכולה להכיל אובייקטים מסוג </a:t>
            </a:r>
            <a:r>
              <a:rPr lang="en-US" sz="2400" dirty="0"/>
              <a:t>T</a:t>
            </a:r>
            <a:r>
              <a:rPr lang="he-IL" sz="2400" dirty="0"/>
              <a:t>.</a:t>
            </a:r>
            <a:endParaRPr lang="he-IL" sz="1800" kern="1200" dirty="0">
              <a:solidFill>
                <a:srgbClr val="FFFFFF"/>
              </a:solidFill>
              <a:effectLst>
                <a:outerShdw blurRad="50800" dist="38100" dir="2700000" algn="tl" rotWithShape="0">
                  <a:srgbClr val="000000">
                    <a:alpha val="48000"/>
                  </a:srgbClr>
                </a:outerShdw>
              </a:effectLst>
              <a:latin typeface="Rockwell" panose="02060603020205020403" pitchFamily="18" charset="0"/>
              <a:ea typeface="+mn-ea"/>
              <a:cs typeface="Arial" panose="020B0604020202020204" pitchFamily="34" charset="0"/>
            </a:endParaRPr>
          </a:p>
          <a:p>
            <a:pPr algn="r" rtl="1"/>
            <a:r>
              <a:rPr lang="en-US" dirty="0"/>
              <a:t>Map&lt;K, V&gt;</a:t>
            </a:r>
            <a:r>
              <a:rPr lang="he-IL" dirty="0"/>
              <a:t> - מפה גנרית המגמישה את הטיפוסים של המפתחות והערכים, ומכילה מפתחות מסוג </a:t>
            </a:r>
            <a:r>
              <a:rPr lang="en-US" dirty="0"/>
              <a:t>K</a:t>
            </a:r>
            <a:r>
              <a:rPr lang="he-IL" dirty="0"/>
              <a:t> וערכים מסוג </a:t>
            </a:r>
            <a:r>
              <a:rPr lang="en-US" dirty="0"/>
              <a:t>V</a:t>
            </a:r>
            <a:endParaRPr lang="he-IL" dirty="0"/>
          </a:p>
          <a:p>
            <a:pPr algn="r" rtl="1"/>
            <a:r>
              <a:rPr lang="en-US" dirty="0"/>
              <a:t>Queue&lt;E&gt;</a:t>
            </a:r>
            <a:r>
              <a:rPr lang="he-IL" dirty="0"/>
              <a:t> - תור גנרי שמאפשר הוספה והסרה של אובייקטים מסוג </a:t>
            </a:r>
            <a:r>
              <a:rPr lang="en-US" dirty="0"/>
              <a:t>E</a:t>
            </a:r>
            <a:endParaRPr lang="he-IL" dirty="0"/>
          </a:p>
          <a:p>
            <a:pPr marL="0" indent="0" algn="r" rtl="1">
              <a:buNone/>
            </a:pPr>
            <a:endParaRPr lang="he-IL" dirty="0">
              <a:effectLst/>
            </a:endParaRPr>
          </a:p>
          <a:p>
            <a:pPr marL="0" indent="0" algn="r" rtl="1">
              <a:buNone/>
            </a:pPr>
            <a:r>
              <a:rPr lang="he-IL" dirty="0">
                <a:effectLst/>
              </a:rPr>
              <a:t>כאשר</a:t>
            </a:r>
            <a:r>
              <a:rPr lang="en-US" dirty="0">
                <a:effectLst/>
              </a:rPr>
              <a:t>T,K,V,E  </a:t>
            </a:r>
            <a:r>
              <a:rPr lang="he-IL" dirty="0">
                <a:effectLst/>
              </a:rPr>
              <a:t> (או כל אות אחרת שנגדיר) מוגדרים להיות אובייקט כלשהוא כגון </a:t>
            </a:r>
            <a:r>
              <a:rPr lang="en-US" dirty="0">
                <a:effectLst/>
              </a:rPr>
              <a:t>Integer, String, Person</a:t>
            </a:r>
            <a:r>
              <a:rPr lang="he-IL" dirty="0">
                <a:effectLst/>
              </a:rPr>
              <a:t> וכו’</a:t>
            </a:r>
          </a:p>
          <a:p>
            <a:pPr marL="0" indent="0" algn="r" rtl="1">
              <a:buNone/>
            </a:pPr>
            <a:endParaRPr lang="he-IL" dirty="0">
              <a:effectLst/>
            </a:endParaRPr>
          </a:p>
          <a:p>
            <a:pPr marL="0" indent="0" algn="r" rtl="1">
              <a:buNone/>
            </a:pPr>
            <a:endParaRPr lang="he-IL" dirty="0">
              <a:effectLst/>
            </a:endParaRPr>
          </a:p>
          <a:p>
            <a:pPr marL="0" indent="0" algn="r" rtl="1">
              <a:buNone/>
            </a:pPr>
            <a:r>
              <a:rPr lang="he-IL" sz="2400" b="1" dirty="0"/>
              <a:t>שימו לב: גנריות יכולה לעבוד עם כל סוג של אובייקט מלבד משתנים פרימיטיביים!</a:t>
            </a:r>
            <a:endParaRPr lang="en-US" sz="2400" b="1" dirty="0"/>
          </a:p>
        </p:txBody>
      </p:sp>
    </p:spTree>
    <p:extLst>
      <p:ext uri="{BB962C8B-B14F-4D97-AF65-F5344CB8AC3E}">
        <p14:creationId xmlns:p14="http://schemas.microsoft.com/office/powerpoint/2010/main" val="306916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A1D056-5161-1C6F-888D-EAC1C20D0D2F}"/>
              </a:ext>
            </a:extLst>
          </p:cNvPr>
          <p:cNvSpPr>
            <a:spLocks noGrp="1"/>
          </p:cNvSpPr>
          <p:nvPr>
            <p:ph type="title"/>
          </p:nvPr>
        </p:nvSpPr>
        <p:spPr>
          <a:xfrm>
            <a:off x="913795" y="609601"/>
            <a:ext cx="10353761" cy="1008888"/>
          </a:xfrm>
        </p:spPr>
        <p:txBody>
          <a:bodyPr>
            <a:normAutofit/>
          </a:bodyPr>
          <a:lstStyle/>
          <a:p>
            <a:r>
              <a:rPr lang="he-IL" sz="5400" dirty="0"/>
              <a:t>סיכום</a:t>
            </a:r>
          </a:p>
        </p:txBody>
      </p:sp>
      <p:sp>
        <p:nvSpPr>
          <p:cNvPr id="3" name="מציין מיקום תוכן 2">
            <a:extLst>
              <a:ext uri="{FF2B5EF4-FFF2-40B4-BE49-F238E27FC236}">
                <a16:creationId xmlns:a16="http://schemas.microsoft.com/office/drawing/2014/main" id="{05C50F1F-0D4C-4EFC-3570-2473E5BC5A67}"/>
              </a:ext>
            </a:extLst>
          </p:cNvPr>
          <p:cNvSpPr>
            <a:spLocks noGrp="1"/>
          </p:cNvSpPr>
          <p:nvPr>
            <p:ph idx="1"/>
          </p:nvPr>
        </p:nvSpPr>
        <p:spPr>
          <a:xfrm>
            <a:off x="477520" y="1581432"/>
            <a:ext cx="11000349" cy="4484088"/>
          </a:xfrm>
        </p:spPr>
        <p:txBody>
          <a:bodyPr>
            <a:normAutofit/>
          </a:bodyPr>
          <a:lstStyle/>
          <a:p>
            <a:pPr marL="0" indent="0" algn="r">
              <a:buNone/>
            </a:pPr>
            <a:r>
              <a:rPr lang="he-IL" sz="2800" dirty="0"/>
              <a:t>תכנות גנרי הוא כלי יעיל וחשוב שכדאי להכיר ועוזר לשימוש במקרים רבים.</a:t>
            </a:r>
          </a:p>
          <a:p>
            <a:pPr marL="0" indent="0" algn="r">
              <a:buNone/>
            </a:pPr>
            <a:r>
              <a:rPr lang="he-IL" sz="2800" dirty="0"/>
              <a:t>השימוש בו מפשט את הקוד, מונע כתיבה חוזרת של קוד זהה ומאפשר לקומפיילר לספק ביצועים טובים יותר על פני תכנות לא-גנרי</a:t>
            </a:r>
          </a:p>
          <a:p>
            <a:pPr marL="0" indent="0" algn="r">
              <a:buNone/>
            </a:pPr>
            <a:r>
              <a:rPr lang="he-IL" sz="2800" dirty="0"/>
              <a:t>יש לקחת בחשבון כי תכנות גנרי יכול להיות מסובך לפעמים, יש להקפיד על תיעוד נכון והסברים מפורטים בעת השימוש בו</a:t>
            </a:r>
          </a:p>
          <a:p>
            <a:pPr marL="0" indent="0" algn="r">
              <a:buNone/>
            </a:pPr>
            <a:r>
              <a:rPr lang="he-IL" sz="2800" dirty="0"/>
              <a:t>כמו כן, בעת שימוש בגנריות עבור אובייקטים מורכבים ייתכן וזמן הקומפילציה </a:t>
            </a:r>
            <a:r>
              <a:rPr lang="he-IL" sz="2800" dirty="0" err="1"/>
              <a:t>ייגדל</a:t>
            </a:r>
            <a:r>
              <a:rPr lang="he-IL" sz="2800" dirty="0"/>
              <a:t> </a:t>
            </a:r>
          </a:p>
        </p:txBody>
      </p:sp>
    </p:spTree>
    <p:extLst>
      <p:ext uri="{BB962C8B-B14F-4D97-AF65-F5344CB8AC3E}">
        <p14:creationId xmlns:p14="http://schemas.microsoft.com/office/powerpoint/2010/main" val="15891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C26D05-6F59-BB68-C1AC-CAD7B32B519A}"/>
              </a:ext>
            </a:extLst>
          </p:cNvPr>
          <p:cNvSpPr>
            <a:spLocks noGrp="1"/>
          </p:cNvSpPr>
          <p:nvPr>
            <p:ph type="title"/>
          </p:nvPr>
        </p:nvSpPr>
        <p:spPr>
          <a:xfrm>
            <a:off x="3620293" y="447040"/>
            <a:ext cx="4951411" cy="1290320"/>
          </a:xfrm>
        </p:spPr>
        <p:txBody>
          <a:bodyPr/>
          <a:lstStyle/>
          <a:p>
            <a:r>
              <a:rPr lang="he-IL" dirty="0"/>
              <a:t>באילו חריגות כבר נתקלנו?</a:t>
            </a:r>
            <a:endParaRPr lang="LID4096" dirty="0"/>
          </a:p>
        </p:txBody>
      </p:sp>
      <p:sp>
        <p:nvSpPr>
          <p:cNvPr id="3" name="תיבת טקסט 2">
            <a:extLst>
              <a:ext uri="{FF2B5EF4-FFF2-40B4-BE49-F238E27FC236}">
                <a16:creationId xmlns:a16="http://schemas.microsoft.com/office/drawing/2014/main" id="{BEBDEA40-2CC3-C533-E1A9-5C46E4486AC7}"/>
              </a:ext>
            </a:extLst>
          </p:cNvPr>
          <p:cNvSpPr txBox="1"/>
          <p:nvPr/>
        </p:nvSpPr>
        <p:spPr>
          <a:xfrm>
            <a:off x="807718" y="1666240"/>
            <a:ext cx="10576560" cy="3539430"/>
          </a:xfrm>
          <a:prstGeom prst="rect">
            <a:avLst/>
          </a:prstGeom>
          <a:noFill/>
        </p:spPr>
        <p:txBody>
          <a:bodyPr wrap="square" rtlCol="0">
            <a:spAutoFit/>
          </a:bodyPr>
          <a:lstStyle/>
          <a:p>
            <a:pPr marL="285750" indent="-285750" algn="r" rtl="1">
              <a:buFont typeface="Arial" panose="020B0604020202020204" pitchFamily="34" charset="0"/>
              <a:buChar char="•"/>
            </a:pPr>
            <a:r>
              <a:rPr lang="en-US" sz="2800" dirty="0"/>
              <a:t>NullPointerException</a:t>
            </a:r>
            <a:r>
              <a:rPr lang="he-IL" sz="2800" dirty="0"/>
              <a:t>- ניתקל כאשר נפנה לשדה או שיטה של אובייקט שהוא </a:t>
            </a:r>
            <a:r>
              <a:rPr lang="en-US" sz="2800" dirty="0"/>
              <a:t>null</a:t>
            </a:r>
            <a:r>
              <a:rPr lang="he-IL" sz="2800" dirty="0"/>
              <a:t>.</a:t>
            </a:r>
            <a:br>
              <a:rPr lang="en-US" sz="2800" dirty="0"/>
            </a:br>
            <a:r>
              <a:rPr lang="he-IL" sz="2800" dirty="0"/>
              <a:t>למשל במעבר איטרטיבי על רשימה מקושרת אם לא נגדיר כמו שצריך מתי לעצור את לולאת ה</a:t>
            </a:r>
            <a:r>
              <a:rPr lang="en-US" sz="2800" dirty="0"/>
              <a:t>while</a:t>
            </a:r>
            <a:r>
              <a:rPr lang="he-IL" sz="2800" dirty="0"/>
              <a:t> זה יקרה.</a:t>
            </a:r>
          </a:p>
          <a:p>
            <a:pPr marL="285750" indent="-285750" algn="r" rtl="1">
              <a:buFont typeface="Arial" panose="020B0604020202020204" pitchFamily="34" charset="0"/>
              <a:buChar char="•"/>
            </a:pPr>
            <a:r>
              <a:rPr lang="en-US" sz="2800" dirty="0"/>
              <a:t>ArrayIndexOutOfBoundsException</a:t>
            </a:r>
            <a:r>
              <a:rPr lang="he-IL" sz="2800" dirty="0"/>
              <a:t>- ניתקל כאשר נפנה לתא שלא קיים במערך.</a:t>
            </a:r>
          </a:p>
          <a:p>
            <a:pPr marL="285750" indent="-285750" algn="r" rtl="1">
              <a:buFont typeface="Arial" panose="020B0604020202020204" pitchFamily="34" charset="0"/>
              <a:buChar char="•"/>
            </a:pPr>
            <a:r>
              <a:rPr lang="en-US" sz="2800" dirty="0"/>
              <a:t>ArithmeticException</a:t>
            </a:r>
            <a:r>
              <a:rPr lang="he-IL" sz="2800" dirty="0"/>
              <a:t>- ניתקל אם נבצע פעולה לא תקינה אריתמטית, כמו חלוקה ב-0.</a:t>
            </a:r>
            <a:endParaRPr lang="LID4096" sz="2800" dirty="0"/>
          </a:p>
        </p:txBody>
      </p:sp>
    </p:spTree>
    <p:extLst>
      <p:ext uri="{BB962C8B-B14F-4D97-AF65-F5344CB8AC3E}">
        <p14:creationId xmlns:p14="http://schemas.microsoft.com/office/powerpoint/2010/main" val="4144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379781" y="1737360"/>
            <a:ext cx="9432438" cy="4899660"/>
          </a:xfrm>
          <a:prstGeom prst="rect">
            <a:avLst/>
          </a:prstGeom>
        </p:spPr>
      </p:pic>
      <p:sp>
        <p:nvSpPr>
          <p:cNvPr id="4" name="כותרת 1">
            <a:extLst>
              <a:ext uri="{FF2B5EF4-FFF2-40B4-BE49-F238E27FC236}">
                <a16:creationId xmlns:a16="http://schemas.microsoft.com/office/drawing/2014/main" id="{DC81DCE3-210E-1CEB-EB34-118BDF0B1E1F}"/>
              </a:ext>
            </a:extLst>
          </p:cNvPr>
          <p:cNvSpPr>
            <a:spLocks noGrp="1"/>
          </p:cNvSpPr>
          <p:nvPr>
            <p:ph type="title"/>
          </p:nvPr>
        </p:nvSpPr>
        <p:spPr>
          <a:xfrm>
            <a:off x="3620293" y="447040"/>
            <a:ext cx="4951411" cy="1290320"/>
          </a:xfrm>
        </p:spPr>
        <p:txBody>
          <a:bodyPr>
            <a:normAutofit/>
          </a:bodyPr>
          <a:lstStyle/>
          <a:p>
            <a:r>
              <a:rPr lang="he-IL" sz="3600" dirty="0"/>
              <a:t>כיצד נתמודד עם חריגות?</a:t>
            </a:r>
            <a:endParaRPr lang="LID4096" sz="3600" dirty="0"/>
          </a:p>
        </p:txBody>
      </p:sp>
    </p:spTree>
    <p:extLst>
      <p:ext uri="{BB962C8B-B14F-4D97-AF65-F5344CB8AC3E}">
        <p14:creationId xmlns:p14="http://schemas.microsoft.com/office/powerpoint/2010/main" val="20256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4" name="תיבת טקסט 3">
            <a:extLst>
              <a:ext uri="{FF2B5EF4-FFF2-40B4-BE49-F238E27FC236}">
                <a16:creationId xmlns:a16="http://schemas.microsoft.com/office/drawing/2014/main" id="{059B8C57-9EB9-970B-EF2F-A45AE69E909C}"/>
              </a:ext>
            </a:extLst>
          </p:cNvPr>
          <p:cNvSpPr txBox="1"/>
          <p:nvPr/>
        </p:nvSpPr>
        <p:spPr>
          <a:xfrm>
            <a:off x="711200" y="1452880"/>
            <a:ext cx="10742613" cy="4696542"/>
          </a:xfrm>
          <a:prstGeom prst="rect">
            <a:avLst/>
          </a:prstGeom>
          <a:noFill/>
        </p:spPr>
        <p:txBody>
          <a:bodyPr wrap="square" rtlCol="1">
            <a:spAutoFit/>
          </a:bodyPr>
          <a:lstStyle/>
          <a:p>
            <a:pPr algn="r"/>
            <a:r>
              <a:rPr lang="he-IL" sz="2000" dirty="0"/>
              <a:t> - משמש לעטוף את הקוד שעלול לזרוק חריגה</a:t>
            </a:r>
            <a:r>
              <a:rPr lang="en-US" sz="2000" b="1" u="sng" dirty="0"/>
              <a:t>Try block</a:t>
            </a:r>
            <a:r>
              <a:rPr lang="he-IL" sz="2000" b="1" u="sng" dirty="0"/>
              <a:t> </a:t>
            </a:r>
          </a:p>
          <a:p>
            <a:pPr algn="r" rtl="1">
              <a:lnSpc>
                <a:spcPct val="107000"/>
              </a:lnSpc>
              <a:spcAft>
                <a:spcPts val="800"/>
              </a:spcAft>
            </a:pPr>
            <a:r>
              <a:rPr lang="he-IL" sz="2000" dirty="0"/>
              <a:t>אם נזרקת חריגה בתוך ה</a:t>
            </a:r>
            <a:r>
              <a:rPr lang="en-US" sz="2000" dirty="0"/>
              <a:t>try block </a:t>
            </a:r>
            <a:r>
              <a:rPr lang="he-IL" sz="2000" dirty="0"/>
              <a:t> </a:t>
            </a:r>
            <a:r>
              <a:rPr lang="he-IL" sz="2000" dirty="0" err="1"/>
              <a:t>התכנית</a:t>
            </a:r>
            <a:r>
              <a:rPr lang="he-IL" sz="2000" dirty="0"/>
              <a:t> תדלג על כל הבלוק ותיכנס ל</a:t>
            </a:r>
            <a:r>
              <a:rPr lang="en-US" sz="2000" dirty="0"/>
              <a:t>catch block</a:t>
            </a:r>
            <a:endParaRPr lang="he-IL" sz="2000" dirty="0"/>
          </a:p>
          <a:p>
            <a:pPr algn="r" rtl="1">
              <a:lnSpc>
                <a:spcPct val="107000"/>
              </a:lnSpc>
              <a:spcAft>
                <a:spcPts val="800"/>
              </a:spcAft>
            </a:pPr>
            <a:r>
              <a:rPr lang="he-IL" sz="2000" dirty="0"/>
              <a:t>אחרי </a:t>
            </a:r>
            <a:r>
              <a:rPr lang="en-US" sz="2000" dirty="0"/>
              <a:t>try block</a:t>
            </a:r>
            <a:r>
              <a:rPr lang="he-IL" sz="2000" dirty="0"/>
              <a:t> חייב להופיע </a:t>
            </a:r>
            <a:r>
              <a:rPr lang="en-US" sz="2000" dirty="0"/>
              <a:t>catch block</a:t>
            </a:r>
            <a:r>
              <a:rPr lang="he-IL" sz="2000" dirty="0"/>
              <a:t> או </a:t>
            </a:r>
            <a:r>
              <a:rPr lang="en-US" sz="2000" dirty="0"/>
              <a:t>finally</a:t>
            </a:r>
            <a:endParaRPr lang="he-IL" sz="2000" dirty="0"/>
          </a:p>
          <a:p>
            <a:pPr algn="r" rtl="1">
              <a:lnSpc>
                <a:spcPct val="107000"/>
              </a:lnSpc>
              <a:spcAft>
                <a:spcPts val="800"/>
              </a:spcAft>
            </a:pPr>
            <a:endParaRPr lang="en-US" sz="2000" dirty="0"/>
          </a:p>
          <a:p>
            <a:pPr algn="r"/>
            <a:r>
              <a:rPr lang="he-IL" sz="2000" dirty="0"/>
              <a:t> -  משמש לטיפול בחריג על-ידי הצהרה על סוג החריג בתור הפרמטר</a:t>
            </a:r>
            <a:r>
              <a:rPr lang="en-US" sz="2000" b="1" u="sng" dirty="0"/>
              <a:t>Catch block</a:t>
            </a:r>
            <a:endParaRPr lang="en-US" sz="1100" b="1" u="sng"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t>החריג המוצהר חייב להיות יורש של מחלקת האב (כלומר, סוג של </a:t>
            </a:r>
            <a:r>
              <a:rPr lang="en-US" sz="2000" dirty="0"/>
              <a:t>Exception</a:t>
            </a:r>
            <a:r>
              <a:rPr lang="he-IL" sz="2000" dirty="0"/>
              <a:t>) הגישה הטובה ביותר היא להכריז על סוג החריג המדויק שנוצר</a:t>
            </a:r>
            <a:endParaRPr lang="en-US" sz="2000" dirty="0"/>
          </a:p>
          <a:p>
            <a:pPr algn="r" rtl="1">
              <a:lnSpc>
                <a:spcPct val="107000"/>
              </a:lnSpc>
              <a:spcAft>
                <a:spcPts val="800"/>
              </a:spcAft>
            </a:pPr>
            <a:r>
              <a:rPr lang="he-IL" sz="2000" dirty="0"/>
              <a:t>ניתן להוסיף מספר </a:t>
            </a:r>
            <a:r>
              <a:rPr lang="en-US" sz="2000" dirty="0"/>
              <a:t>catch block</a:t>
            </a:r>
            <a:r>
              <a:rPr lang="he-IL" sz="2000" dirty="0"/>
              <a:t> ברצף עבור מספר סוגי שגיאות שונים לאותו </a:t>
            </a:r>
            <a:r>
              <a:rPr lang="en-US" sz="2000" dirty="0"/>
              <a:t>try block</a:t>
            </a:r>
            <a:r>
              <a:rPr lang="he-IL" sz="2000" dirty="0"/>
              <a:t>.</a:t>
            </a:r>
          </a:p>
          <a:p>
            <a:pPr algn="r" rtl="1">
              <a:lnSpc>
                <a:spcPct val="107000"/>
              </a:lnSpc>
              <a:spcAft>
                <a:spcPts val="800"/>
              </a:spcAft>
            </a:pPr>
            <a:r>
              <a:rPr lang="he-IL" sz="2000" dirty="0"/>
              <a:t>אם ה</a:t>
            </a:r>
            <a:r>
              <a:rPr lang="en-US" sz="2000" dirty="0"/>
              <a:t>Try block</a:t>
            </a:r>
            <a:r>
              <a:rPr lang="he-IL" sz="2000" dirty="0"/>
              <a:t> לא זרק חריגה, </a:t>
            </a:r>
            <a:r>
              <a:rPr lang="he-IL" sz="2000" dirty="0" err="1"/>
              <a:t>התכנית</a:t>
            </a:r>
            <a:r>
              <a:rPr lang="he-IL" sz="2000" dirty="0"/>
              <a:t> תדלג על ה</a:t>
            </a:r>
            <a:r>
              <a:rPr lang="en-US" sz="2000" dirty="0"/>
              <a:t>catch block</a:t>
            </a:r>
            <a:r>
              <a:rPr lang="he-IL" sz="2000" dirty="0"/>
              <a:t> ולא תיכנס אליו</a:t>
            </a:r>
          </a:p>
          <a:p>
            <a:pPr algn="r" rtl="1">
              <a:lnSpc>
                <a:spcPct val="107000"/>
              </a:lnSpc>
              <a:spcAft>
                <a:spcPts val="800"/>
              </a:spcAft>
            </a:pPr>
            <a:endParaRPr lang="he-IL" sz="2000" dirty="0"/>
          </a:p>
          <a:p>
            <a:pPr algn="r" rtl="1">
              <a:lnSpc>
                <a:spcPct val="107000"/>
              </a:lnSpc>
              <a:spcAft>
                <a:spcPts val="800"/>
              </a:spcAft>
            </a:pPr>
            <a:r>
              <a:rPr lang="en-US" sz="2000" b="1" u="sng" dirty="0"/>
              <a:t>Finally</a:t>
            </a:r>
            <a:r>
              <a:rPr lang="he-IL" sz="2000" dirty="0"/>
              <a:t> – לאחר סיום ה</a:t>
            </a:r>
            <a:r>
              <a:rPr lang="en-US" sz="2000" dirty="0"/>
              <a:t>try block</a:t>
            </a:r>
            <a:r>
              <a:rPr lang="he-IL" sz="2000" dirty="0"/>
              <a:t> </a:t>
            </a:r>
            <a:r>
              <a:rPr lang="he-IL" sz="2000" dirty="0" err="1"/>
              <a:t>התכנית</a:t>
            </a:r>
            <a:r>
              <a:rPr lang="he-IL" sz="2000" dirty="0"/>
              <a:t> תיכנס אל הבלוק </a:t>
            </a:r>
            <a:r>
              <a:rPr lang="en-US" sz="2000" dirty="0"/>
              <a:t>finally</a:t>
            </a:r>
            <a:r>
              <a:rPr lang="he-IL" sz="2000" dirty="0"/>
              <a:t> ללא קשר לשאלה האם נזרקה חריגה או לא</a:t>
            </a:r>
            <a:endParaRPr lang="en-US" sz="2000" dirty="0"/>
          </a:p>
        </p:txBody>
      </p:sp>
    </p:spTree>
    <p:extLst>
      <p:ext uri="{BB962C8B-B14F-4D97-AF65-F5344CB8AC3E}">
        <p14:creationId xmlns:p14="http://schemas.microsoft.com/office/powerpoint/2010/main" val="20781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5CDE6D7C-9349-33A7-D50F-081A2686DDD2}"/>
              </a:ext>
            </a:extLst>
          </p:cNvPr>
          <p:cNvSpPr/>
          <p:nvPr/>
        </p:nvSpPr>
        <p:spPr>
          <a:xfrm>
            <a:off x="1655886" y="203815"/>
            <a:ext cx="84128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What will be the output?</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9" name="תמונה 8">
            <a:extLst>
              <a:ext uri="{FF2B5EF4-FFF2-40B4-BE49-F238E27FC236}">
                <a16:creationId xmlns:a16="http://schemas.microsoft.com/office/drawing/2014/main" id="{2F65A4CC-3B96-B215-8DD4-72DBD86A92E5}"/>
              </a:ext>
            </a:extLst>
          </p:cNvPr>
          <p:cNvPicPr>
            <a:picLocks noChangeAspect="1"/>
          </p:cNvPicPr>
          <p:nvPr/>
        </p:nvPicPr>
        <p:blipFill>
          <a:blip r:embed="rId2"/>
          <a:stretch>
            <a:fillRect/>
          </a:stretch>
        </p:blipFill>
        <p:spPr>
          <a:xfrm>
            <a:off x="2065283" y="1371600"/>
            <a:ext cx="8061434" cy="4795520"/>
          </a:xfrm>
          <a:prstGeom prst="rect">
            <a:avLst/>
          </a:prstGeom>
        </p:spPr>
      </p:pic>
    </p:spTree>
    <p:extLst>
      <p:ext uri="{BB962C8B-B14F-4D97-AF65-F5344CB8AC3E}">
        <p14:creationId xmlns:p14="http://schemas.microsoft.com/office/powerpoint/2010/main" val="47321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7425</TotalTime>
  <Words>1662</Words>
  <Application>Microsoft Office PowerPoint</Application>
  <PresentationFormat>מסך רחב</PresentationFormat>
  <Paragraphs>149</Paragraphs>
  <Slides>31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31</vt:i4>
      </vt:variant>
    </vt:vector>
  </HeadingPairs>
  <TitlesOfParts>
    <vt:vector size="38" baseType="lpstr">
      <vt:lpstr>Arial</vt:lpstr>
      <vt:lpstr>Bookman Old Style</vt:lpstr>
      <vt:lpstr>Calibri</vt:lpstr>
      <vt:lpstr>Droid Sans Mono</vt:lpstr>
      <vt:lpstr>Mitr Light</vt:lpstr>
      <vt:lpstr>Rockwell</vt:lpstr>
      <vt:lpstr>Damask</vt:lpstr>
      <vt:lpstr>תכנות מונחה עצמים תרגול 7 </vt:lpstr>
      <vt:lpstr>Exceptions</vt:lpstr>
      <vt:lpstr>Exceptions</vt:lpstr>
      <vt:lpstr>באילו חריגות כבר נתקלנו?</vt:lpstr>
      <vt:lpstr>כיצד נתמודד עם חריגות?</vt:lpstr>
      <vt:lpstr>try-catch block  </vt:lpstr>
      <vt:lpstr>Internal Working of Java try-catch block  </vt:lpstr>
      <vt:lpstr>Internal Working of Java try-catch block  </vt:lpstr>
      <vt:lpstr>מצגת של PowerPoint‏</vt:lpstr>
      <vt:lpstr>מצגת של PowerPoint‏</vt:lpstr>
      <vt:lpstr>מצגת של PowerPoint‏</vt:lpstr>
      <vt:lpstr>Java throw keyword  </vt:lpstr>
      <vt:lpstr>Java throw keyword  </vt:lpstr>
      <vt:lpstr>Java throw keyword  </vt:lpstr>
      <vt:lpstr>Java throws keyword  </vt:lpstr>
      <vt:lpstr>throw VS throws</vt:lpstr>
      <vt:lpstr>מצגת של PowerPoint‏</vt:lpstr>
      <vt:lpstr>JUNIT</vt:lpstr>
      <vt:lpstr>תכנות מונחה בדיקות</vt:lpstr>
      <vt:lpstr>JUNIT syntax</vt:lpstr>
      <vt:lpstr>JUNIT syntax</vt:lpstr>
      <vt:lpstr>Assert class </vt:lpstr>
      <vt:lpstr>מצגת של PowerPoint‏</vt:lpstr>
      <vt:lpstr>מצגת של PowerPoint‏</vt:lpstr>
      <vt:lpstr>איך לשפר את הטסטים?</vt:lpstr>
      <vt:lpstr>מצגת של PowerPoint‏</vt:lpstr>
      <vt:lpstr>generics</vt:lpstr>
      <vt:lpstr>generics</vt:lpstr>
      <vt:lpstr>במה מועיל שימוש בגנריות? </vt:lpstr>
      <vt:lpstr>דוגמאות לשימוש בגנריות </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משה עופר</cp:lastModifiedBy>
  <cp:revision>51</cp:revision>
  <cp:lastPrinted>2021-10-10T10:21:51Z</cp:lastPrinted>
  <dcterms:created xsi:type="dcterms:W3CDTF">2021-10-09T19:59:47Z</dcterms:created>
  <dcterms:modified xsi:type="dcterms:W3CDTF">2024-12-11T11:06:20Z</dcterms:modified>
</cp:coreProperties>
</file>